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5" r:id="rId9"/>
    <p:sldId id="266" r:id="rId10"/>
    <p:sldId id="267" r:id="rId11"/>
    <p:sldId id="268" r:id="rId12"/>
    <p:sldId id="305" r:id="rId13"/>
    <p:sldId id="269" r:id="rId14"/>
    <p:sldId id="270" r:id="rId15"/>
    <p:sldId id="264" r:id="rId16"/>
    <p:sldId id="273" r:id="rId17"/>
    <p:sldId id="306" r:id="rId18"/>
    <p:sldId id="307" r:id="rId19"/>
    <p:sldId id="308" r:id="rId20"/>
    <p:sldId id="327" r:id="rId21"/>
    <p:sldId id="309" r:id="rId22"/>
    <p:sldId id="274" r:id="rId23"/>
    <p:sldId id="293" r:id="rId24"/>
    <p:sldId id="275" r:id="rId25"/>
    <p:sldId id="276" r:id="rId26"/>
    <p:sldId id="277" r:id="rId27"/>
    <p:sldId id="278" r:id="rId28"/>
    <p:sldId id="312" r:id="rId29"/>
    <p:sldId id="329" r:id="rId30"/>
    <p:sldId id="331" r:id="rId31"/>
    <p:sldId id="333" r:id="rId32"/>
    <p:sldId id="313" r:id="rId33"/>
    <p:sldId id="330" r:id="rId34"/>
    <p:sldId id="279" r:id="rId35"/>
    <p:sldId id="316" r:id="rId36"/>
    <p:sldId id="318" r:id="rId37"/>
    <p:sldId id="317" r:id="rId38"/>
    <p:sldId id="319" r:id="rId39"/>
    <p:sldId id="298" r:id="rId40"/>
    <p:sldId id="294" r:id="rId41"/>
    <p:sldId id="295" r:id="rId42"/>
    <p:sldId id="299" r:id="rId43"/>
    <p:sldId id="328" r:id="rId44"/>
    <p:sldId id="320" r:id="rId45"/>
    <p:sldId id="322" r:id="rId46"/>
    <p:sldId id="323" r:id="rId47"/>
    <p:sldId id="296" r:id="rId48"/>
    <p:sldId id="297" r:id="rId49"/>
    <p:sldId id="310" r:id="rId50"/>
    <p:sldId id="325" r:id="rId51"/>
    <p:sldId id="326" r:id="rId52"/>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225E3-4E43-476A-A2E3-80F6BDF97EE5}" v="16" dt="2022-05-19T03:50:51.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85470" autoAdjust="0"/>
  </p:normalViewPr>
  <p:slideViewPr>
    <p:cSldViewPr snapToGrid="0">
      <p:cViewPr varScale="1">
        <p:scale>
          <a:sx n="54" d="100"/>
          <a:sy n="54" d="100"/>
        </p:scale>
        <p:origin x="11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16.69565" units="1/cm"/>
          <inkml:channelProperty channel="Y" name="resolution" value="16.61539" units="1/cm"/>
          <inkml:channelProperty channel="T" name="resolution" value="1" units="1/dev"/>
        </inkml:channelProperties>
      </inkml:inkSource>
      <inkml:timestamp xml:id="ts0" timeString="2022-05-19T03:32:02.046"/>
    </inkml:context>
    <inkml:brush xml:id="br0">
      <inkml:brushProperty name="width" value="0.05292" units="cm"/>
      <inkml:brushProperty name="height" value="0.05292" units="cm"/>
      <inkml:brushProperty name="color" value="#FF0000"/>
    </inkml:brush>
  </inkml:definitions>
  <inkml:trace contextRef="#ctx0" brushRef="#br0">9031 6421 0,'0'0'0,"-18"0"16,1 52-16,-1-34 15,-35 35 1,18 0 0,35-35-16,-53 17 15,35-35-15,-17 53 16,-35-18-1,17 18 1,-18 0 0,1 0-1,34-18 1,-17-17 0,18-1-1,17 19 1,1-19-1,-36 19 1,35-1 0,-35 0-1,53-17-15,-53-1 16,36 36 0,-18-35-1,17-18 1,-17 35-1,35-17 1,0-1 0,-18-17-1,18 18 1,-18 0 0,1-18-1,-1 17 1,18-34 499,0-1-515,0 0 16,0 1 0,0-1 15,18 1-15,-1-36-1,1 0 1,-18 35-16,18-35 15,-1 18 1,1 0 0,0-18-1,-18 35 1,0 0 0,17 18-1</inkml:trace>
  <inkml:trace contextRef="#ctx0" brushRef="#br0" timeOffset="2806.31">7073 10301 0,'-17'0'31,"17"18"-15,-18-18 0,0 17-16,1 1 15,-1 0 1,0-18 0,1 35 15,-54 18-16,54-35-15,-36 34 16,35-52-16,-53 89 16,1-54-1,35 0 1,-36 18 0,-17 18-1,70-71-15,-88 70 16,106-52-16,-123 52 15,52-17 1,36-35 0,17-18-16,1 0 15,-1 0 1,0 18 0,-87 17 15,-1 0-16,18-17 1,17 17 0,36-17-1,17-18 1,1 17 0,-1 1-1,0-18 1,-17 18 15,35-1-31,-71 19 16,1 16-1,17-16 17,53-54 139,18-35-155,-18 36-16,17-19 16,1 19-1,0-19 1,-1-17 0,-17 36-1,53-36 1,-18-18-1,-17 18 1,0 36 0,-1-1-1,1 0 1,0 1 0,-1-1-1,-17 1 1</inkml:trace>
  <inkml:trace contextRef="#ctx0" brushRef="#br0" timeOffset="4795.68">6914 11800 0,'0'-17'0,"18"17"32,-18-18 14,18 18-30,-1 0-16,1-17 16,35-19-1,-53 19-15,70-1 16,-52 18-16,35-71 16,35 18-1,0-17 1,-17 17-1,-53 35-15,35-35 16,-36 53 0,124-141-1,-70 53 17,-1 0-17,1 0 1,-71 70-16,71-70 15,-19 35 1,-16 0 0,-1 35-1,-35-17 1,18 18 0,-1-19-1,-34 36 188,-19 18-187,19-18 0,-1 0-16,-17 18 15,35-1-15,-53 1 16,18-1-1,-1 1 1,36 0 0,-17-18 31,-1 17-32,-17 19 1,-18-19-1</inkml:trace>
  <inkml:trace contextRef="#ctx0" brushRef="#br0" timeOffset="6900.98">8414 11060 0,'0'17'94,"0"1"-94,0-1 0,0 1 15,17-18-15,1 18 16,17 52 0,-17-17-1,52 35 1,-34 1-1,-1-54 1,-17-35-16,-1 35 16,1 0-1,0-17 1,17 17 0,-17-17-1,-1-36 220,-17 1-235,0-19 15,0 19-15,18-36 16,-18 18-1,17 17 1,-17-17 15,0 17 63</inkml:trace>
  <inkml:trace contextRef="#ctx0" brushRef="#br0" timeOffset="8139.36">9366 7655 0,'0'18'16,"0"0"-16,0-1 0,36 36 15,-1 18 16,35-18-15,-70-36-16,106 71 16,-106-70-16,177 141 15,-1 0 1,-35-1 0,-123-158-16,158 141 15,-35-17 1,-123-124-16,70 88 15,-88-70-15,53 52 16,18 36 0,17-18-1,0 18 1,0-18 0,-70-88-16,35 71 15,0-36 16,-36-35-15,-17 18 0,18 17-1,17 0 1,-17-17 0</inkml:trace>
  <inkml:trace contextRef="#ctx0" brushRef="#br0" timeOffset="9030.04">11112 8431 0,'-17'18'0,"34"-36"0,-52 54 0,35-19 0,-17-17 0,-54 53 15,53-35-15,-52 35 16,70-36-16,-71 36 16,54-35-16,-107 35 15,107-53-15,-125 88 16,125-70-16,-142 52 16,53 1-1,89-54-15,-72 36 31,72-53-31,-54 53 16,18 0 0,53-35-16,-70 35 15,-19 17 1,-16-17 0,34 0-1,36-18 1,-18 1-1,18-1 1,17-35 0,0 35-1,1-35 1</inkml:trace>
  <inkml:trace contextRef="#ctx0" brushRef="#br0" timeOffset="13743">9084 7832 0,'18'0'31,"-1"-18"-15,19-17-1,-19 35 1,1-36-16,0 36 0,17-70 16,35-18-1,-34 35 1,34-35-1,-35 17 1,18-17 15,-17 53-15,-1-18 0,18 17-1,-53 19-15,17-19 16,36 1-1,-35 18 1,0-1 0,-1 0-1,1-17 1,35 17 0,-36 1-1,-17 34 157,0 54-141,0-53-15,0-1-16,0 1 16,0-1-1,0 36 1,0 36-1,0-19 17,0-52-32,0 17 0</inkml:trace>
  <inkml:trace contextRef="#ctx0" brushRef="#br0" timeOffset="15459.94">10795 7161 0,'18'0'0,"-1"36"31,-17-19-31,0 1 15,18-18-15,-18 18 0,18-1 16,-1 36 0,18 0-1,-17 0 1,17 0 0,18 17-1,0-17 1,-53-35-16,35 35 15,1 17 1,-1-34 15,-35-19-31,35 19 16,1-1 0,-19 0-1,1 18 1,0-35-16,-1-1 15,-17 1 1,18 0 0,-18-1-1,17-17-15,1 18 16,0 0 0,-1-1-1,1 1 1,0-18 46,-18 18-62,17-18 47,-17 17-31,18-17 109,0 0-110,-18-17 1,17 17-16,1-36 16,35-17-1,-53 18 1,17 35-16,-17-18 16,18 18-1,17-17 1,-35-1-16,18 1 15,0-19 1,-18 19 0</inkml:trace>
  <inkml:trace contextRef="#ctx0" brushRef="#br0" timeOffset="16935.9">28646 9701 0,'-18'0'47,"18"18"-47,0 0 0,-35 87 15,35-87-15,-53 141 31,35-159-31,0 106 16,18-89-16,-35 72 16,18-1-1,-1-35 1,0 35 0,18 35-1,0-105-15,0 35 16,0-35-16,0 17 15,18-53 48,52-35-63,177-141 16,-229 177-16,0-1 15,370-211 1,-353 229-16,388-212 15,-370 194-15,547-246 16,-53-18 0,-530 264-16,266-158 15,-107-1 1,-141 142 0</inkml:trace>
</inkml:ink>
</file>

<file path=ppt/ink/ink2.xml><?xml version="1.0" encoding="utf-8"?>
<inkml:ink xmlns:inkml="http://www.w3.org/2003/InkML">
  <inkml:definitions>
    <inkml:context xml:id="ctx0">
      <inkml:inkSource xml:id="inkSrc0">
        <inkml:traceFormat>
          <inkml:channel name="X" type="integer" max="3888" units="cm"/>
          <inkml:channel name="Y" type="integer" max="2160" units="cm"/>
          <inkml:channel name="T" type="integer" max="2.14748E9" units="dev"/>
        </inkml:traceFormat>
        <inkml:channelProperties>
          <inkml:channelProperty channel="X" name="resolution" value="113.35277" units="1/cm"/>
          <inkml:channelProperty channel="Y" name="resolution" value="112.5" units="1/cm"/>
          <inkml:channelProperty channel="T" name="resolution" value="1" units="1/dev"/>
        </inkml:channelProperties>
      </inkml:inkSource>
      <inkml:timestamp xml:id="ts0" timeString="2022-01-04T02:59:41.903"/>
    </inkml:context>
    <inkml:brush xml:id="br0">
      <inkml:brushProperty name="width" value="0.05292" units="cm"/>
      <inkml:brushProperty name="height" value="0.05292" units="cm"/>
      <inkml:brushProperty name="color" value="#FF0000"/>
    </inkml:brush>
  </inkml:definitions>
  <inkml:trace contextRef="#ctx0" brushRef="#br0">22136 2161 0,'0'0'0,"0"0"0,0 0 16,0 0-16,0 0 16,0 9-16,0-9 0</inkml:trace>
  <inkml:trace contextRef="#ctx0" brushRef="#br0" timeOffset="127.64">21717 2434 0,'0'0'0,"0"0"0,0 0 15,-8 9 1,-1-9-16,-43 26 0,17-8 15,0 9 1,17-19 0,10 1-16,8-9 0</inkml:trace>
</inkml:ink>
</file>

<file path=ppt/ink/ink3.xml><?xml version="1.0" encoding="utf-8"?>
<inkml:ink xmlns:inkml="http://www.w3.org/2003/InkML">
  <inkml:definitions>
    <inkml:context xml:id="ctx0">
      <inkml:inkSource xml:id="inkSrc0">
        <inkml:traceFormat>
          <inkml:channel name="X" type="integer" max="3888" units="cm"/>
          <inkml:channel name="Y" type="integer" max="2160" units="cm"/>
          <inkml:channel name="T" type="integer" max="2.14748E9" units="dev"/>
        </inkml:traceFormat>
        <inkml:channelProperties>
          <inkml:channelProperty channel="X" name="resolution" value="113.35277" units="1/cm"/>
          <inkml:channelProperty channel="Y" name="resolution" value="112.5" units="1/cm"/>
          <inkml:channelProperty channel="T" name="resolution" value="1" units="1/dev"/>
        </inkml:channelProperties>
      </inkml:inkSource>
      <inkml:timestamp xml:id="ts0" timeString="2022-01-04T03:03:56.672"/>
    </inkml:context>
    <inkml:brush xml:id="br0">
      <inkml:brushProperty name="width" value="0.05292" units="cm"/>
      <inkml:brushProperty name="height" value="0.05292" units="cm"/>
      <inkml:brushProperty name="color" value="#FF0000"/>
    </inkml:brush>
  </inkml:definitions>
  <inkml:trace contextRef="#ctx0" brushRef="#br0">23661 2064 0,'0'0'0,"0"0"0,0 0 16,-9 9-16,9-9 15,0 0 1,0 0-1,0 0-15,9 8 0,-1 10 16,1 8 0,0-8-16,0 9 0,-9-27 15,505 405 1,-444-352-16,-122-106 16,61 53-16,9 0 15,26-9 1,-18 1-16,9-10 15,9-8-15,0 8 16,-9 0 0,-9 9-16,-8-8 15,17-10-15,0 10 16,1-10 0,-19 10-16,1-1 0,0-8 15,-9-1 1,0 9-1,0 1-15,0-10 0,-9 1 16,-8-9 0,8 17-16,0 0 15,-17-8-15,0-1 16,0 1 0,8 17-16,1-9 0,-27-8 15,1 8 1,-10 10-16,27 8 15,0-9-15,-9 9 16,-8 17 0,25-8-16,-8 9 15,26-18-15</inkml:trace>
  <inkml:trace contextRef="#ctx0" brushRef="#br0" timeOffset="2849.89">22179 3836 0,'0'0'15,"0"0"-15,0 0 0,0 0 16,0 0 0,0 0-16,0 0 0,0 0 15,0 0 1,0 0 0,0 0-16,18 0 0,16-8 15,-7-1 1,-10 9-1,0 0-15,36 0 0,17 9 16,-9-9 0,-27 0-16,-7 0 15,16 8-15,-8 1 16,0 0 0,-18 0-16,-8-9 0,8 9 15,-17 8 1,0-8-1,-8 0-15,-1 17 0,-8 1 16,-18 8 0,17-17-16,1-1 15,-18 19-15,9-19 16,0 1 0,17-9-16,0 0 15,-8 0-15,8-1 16,0 1-1,9 0-15,0-9 0,9 9 16,0 8 0,17 1-16,-9-9 15,1 9-15,34 17 16,-8-9 0,-18-8-16,-9-9 15,18 17-15,-9 1 16,0-1-1,-17-8-15,0-9 0,-9 26 16,-26 0 0,0 9-1,-1-17-15,-7-1 0,-54 27 16,-7-9 0,-27 0-16,60-26 15,10-9-15,-52 17 16,-1-17-1,53 0-15,-1-9 16,-60 0-16,113 0 16</inkml:trace>
  <inkml:trace contextRef="#ctx0" brushRef="#br0" timeOffset="16734.54">20471 6359 0,'0'0'0</inkml:trace>
  <inkml:trace contextRef="#ctx0" brushRef="#br0" timeOffset="17326.05">20471 6359 0,'0'0'0,"0"0"16,0 0-16,0 0 16,0 0-16,0 0 15,0 0-15,0 0 16,0 0 0,0 0-16,0 0 15,0 0-15,0 0 16,0 0-16,0 0 15,0 0 1,0 0-16,0 0 16,0 0-16,0 0 15,0 0 1,0 0-16,0 0 16,0 0-16,0 0 15,0 0-15,0 0 16,0 0-16,0 0 15,0 0 1,0 9-16,0 17 16,-9 18-16,1 44 15,-1-26 1,0 0-16,-17 88 16,0-9-16,-9 9 15,18-88 1,8-10-16,-8 37 15,-1-19-15,9-34 16,9-10-16,-8 9 16,-1-8-16,0-1 15,9-17 1,0 0-16,0 8 16,0-8-16,0 0 15,0 0 1,0-9-16,-8 0 15,8 0-15</inkml:trace>
  <inkml:trace contextRef="#ctx0" brushRef="#br0" timeOffset="23070.41">19042 9110 0,'0'0'0,"0"0"0,0 0 16,0 0-1</inkml:trace>
  <inkml:trace contextRef="#ctx0" brushRef="#br0" timeOffset="23810.36">19164 9040 0,'0'0'0,"0"0"16,0 0-16,0-9 16,9 9-1,-9-9-15,17 0 0,0-8 16,1-1-1,-9 9 1,8 1-16,9-10 0,9 0 16,0 1-1,-18 8 1,9 0-16,35-9 0,27-8 16,-45 17-1,-8-9-15,26-8 0,-17 8 16,8 10-1,-26 8 1,-9-9-16,10 0 0,-1 0 16,-9 9-1,-8 0 1,0 0-16,-1 0 0,1 9 16,-9 0-1,-9 8 1,-17 1-16,-9 44 0,-52 17 15,-17 0 1,60-34-16,9-1 16,-61 62-16,-17-9 15,61-53 1,8-9-16,-34 18 0,25-9 16,10 0-1,25-26 1,1-10-16,-9 19 0,8-1 15,1-8 1,8-9-16,1-9 16,-1 9-16,9-1 15,17 1 1,-8 0-16,8 0 0,44 9 16,18 8-1,-36-17 1,10-9-16,51 17 0,1 1 15,-18 0 1,-43-9-16,-10-9 16,27 8-16,-17 1 15,-9 0 1,-18 0-16,-8-9 16,8 0-16,1 0 15,-1 0 1,-17 0-16,0 0 0</inkml:trace>
  <inkml:trace contextRef="#ctx0" brushRef="#br0" timeOffset="36358.46">18371 10980 0,'0'0'0,"0"0"16,0 0-1,0 0-15,0 0 0,0 0 16,0 0 0,0 0-16,0 0 15,0 0-15,0 0 16,0 0-1,0 0-15,0 0 16,0 0-16,-9 0 16,9 0-1,-9 9-15,1 0 16,-1 8-16,-8 1 16,8-9-1,0 0-15,-8 8 0,-1 1 16,10-9-1,-1 0-15,-9 8 16,1 1-16,0 8 16,8-8-1,0 0-15,-8 17 16,-1-9-16,1 1 16,8-18-1,9 0-15,-9 8 16,1 1-16,-1-9 15,9-1 1,-9-8-16,1 18 0,8-9 16,0 0-1,0-9-15,0 9 16,0-1-16,0-8 16,0 0-1,0 0-15,0 9 16,0 0-16,8 0 15,1 0 1,-9-9-16,17 8 0,1 10 16,-1-9-1,-8 0 1,8 0-16,10 8 0,7 1 16,10-1-1,-18-8 1,0 0-16,27 9 0,-1-9 15,-26-1 1,0 1-16,26 0 16,-8 0-16,-9 0 15,-18-1 1,1-8-16,17 9 0,-9 0 16,0 0-1,-9-9 1,-8 0-16,17 9 0,-8-9 15,-1 9 1,-8-1 0,-9-8-16,0 0 0</inkml:trace>
  <inkml:trace contextRef="#ctx0" brushRef="#br0" timeOffset="36894.51">19181 11218 0,'0'0'0,"0"0"16,0 0 0,0 0-16,0 0 0,0 0 15,0 0 1,0 0-16,0 0 0,0 0 15,0 0 1,0 0 0,0 0-16,0 0 0,0 0 15,0 0 1,0 0 0,0 0-16,-8 9 0,-1 18 15,-9 26 1,10-9-16,-10 9 15,-8 61-15,0 1 16,9-36 0,-1 9-16,-8 54 0,0 7 15,0-25 1,17-71 0,0 0-16,-8 26 0,8-17 15,0-18 1,9-26-1,-8-1-15,-1 19 0,0-19 16,1 1 0,8-9-16,0-1 15,0 1-15,0 0 16,0-9 0,0 0-16</inkml:trace>
  <inkml:trace contextRef="#ctx0" brushRef="#br0" timeOffset="40755.08">17194 13503 0,'0'0'0,"0"0"0,0 0 16,0 0-16,0 0 15,9 0 1,0 0-16,-9 0 0,26 0 16,0 0-1,0 0 1,-17 0-16,0 0 0,8 0 16,18 0-1,8 0-15,-16 0 16,-1 0-16,26 0 15,-8 0 1,-10 0-16,-16 0 16,-9 0-16,17 0 15,0 0 1,-17 0-16,-1 0 0,10 0 16,-1 0-1,-8 0-15,0 8 16,-1 1-16,1 26 15,-9 27 1,-9 53-16,1-53 16,-1 8-16,-8 62 15,-1-8 1,-8 35-16,17-89 16,-8-17-16,-9 44 15,8-26 1,9-36-16,1 0 0,-1 9 15,0-8 1,9-10-16,0-8 16,0-9-16,0 17 15,0-26 1</inkml:trace>
  <inkml:trace contextRef="#ctx0" brushRef="#br0" timeOffset="41231.31">17133 14243 0,'0'0'0,"0"0"16,0 0-1,0 0-15,0 0 16,0 0-16,9 0 15,0 0-15,26 0 16,43 0-16,35 0 16,-43 0-1,0 0-15,87 9 16,-27-9-16,-16 9 16,-71 0-1,-8-9-15,26 0 16,-17 9-16,-18-9 15,-17 0 1,-1 0-16,10 9 16,-18-9-16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11832-1A4D-42EB-B852-3666CC06449E}" type="datetimeFigureOut">
              <a:rPr lang="es-PE" smtClean="0"/>
              <a:t>18/05/2022</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7F19F-DBF3-4260-9546-45ED99C37E5E}" type="slidenum">
              <a:rPr lang="es-PE" smtClean="0"/>
              <a:t>‹Nº›</a:t>
            </a:fld>
            <a:endParaRPr lang="es-PE"/>
          </a:p>
        </p:txBody>
      </p:sp>
    </p:spTree>
    <p:extLst>
      <p:ext uri="{BB962C8B-B14F-4D97-AF65-F5344CB8AC3E}">
        <p14:creationId xmlns:p14="http://schemas.microsoft.com/office/powerpoint/2010/main" val="1697020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Los planes rara vez funcionan a la perfección en la forma en que los imaginamos al comienzo de un esfuerzo. Vivimos en un mundo en el que los entornos cambian constantemente, por lo que es imposible dar cuenta de todas las variables e incógnitas en el camino. Independientemente del plan con el que comenzamos, casi siempre nos desviamos debido a cambios en el espacio del problema. Necesitamos (nuevamente) hacer un nuevo plan a partir de nuestro punto actual en el futuro, si después de dar más pasos, ocurren eventos inesperados que requieren otra iteración de la planificación para cumplir con los objetivos. Como resultado, el plan final que se lleva a cabo suele ser diferente al original.</a:t>
            </a:r>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4</a:t>
            </a:fld>
            <a:endParaRPr lang="es-PE"/>
          </a:p>
        </p:txBody>
      </p:sp>
    </p:spTree>
    <p:extLst>
      <p:ext uri="{BB962C8B-B14F-4D97-AF65-F5344CB8AC3E}">
        <p14:creationId xmlns:p14="http://schemas.microsoft.com/office/powerpoint/2010/main" val="489388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28</a:t>
            </a:fld>
            <a:endParaRPr lang="es-PE"/>
          </a:p>
        </p:txBody>
      </p:sp>
    </p:spTree>
    <p:extLst>
      <p:ext uri="{BB962C8B-B14F-4D97-AF65-F5344CB8AC3E}">
        <p14:creationId xmlns:p14="http://schemas.microsoft.com/office/powerpoint/2010/main" val="1747949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29</a:t>
            </a:fld>
            <a:endParaRPr lang="es-PE"/>
          </a:p>
        </p:txBody>
      </p:sp>
    </p:spTree>
    <p:extLst>
      <p:ext uri="{BB962C8B-B14F-4D97-AF65-F5344CB8AC3E}">
        <p14:creationId xmlns:p14="http://schemas.microsoft.com/office/powerpoint/2010/main" val="483746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1" i="0" dirty="0">
                <a:solidFill>
                  <a:srgbClr val="3D3B49"/>
                </a:solidFill>
                <a:effectLst/>
                <a:latin typeface="Noto Serif" panose="02020600060500020200" pitchFamily="18" charset="0"/>
              </a:rPr>
              <a:t>Casos de uso para algoritmos de búsqueda no informados</a:t>
            </a:r>
          </a:p>
          <a:p>
            <a:pPr algn="l"/>
            <a:r>
              <a:rPr lang="es-ES" b="0" i="0" dirty="0">
                <a:solidFill>
                  <a:srgbClr val="000000"/>
                </a:solidFill>
                <a:effectLst/>
                <a:latin typeface="Noto serif" panose="02020600060500020200" pitchFamily="18" charset="0"/>
              </a:rPr>
              <a:t>Los algoritmos de búsqueda son versátiles y útiles en varios casos de uso del mundo real, </a:t>
            </a:r>
            <a:r>
              <a:rPr lang="es-ES" b="0" i="0" dirty="0" err="1">
                <a:solidFill>
                  <a:srgbClr val="000000"/>
                </a:solidFill>
                <a:effectLst/>
                <a:latin typeface="Noto serif" panose="02020600060500020200" pitchFamily="18" charset="0"/>
              </a:rPr>
              <a:t>comocomo</a:t>
            </a:r>
            <a:endParaRPr lang="es-ES" b="0" i="0" dirty="0">
              <a:solidFill>
                <a:srgbClr val="000000"/>
              </a:solidFill>
              <a:effectLst/>
              <a:latin typeface="Noto serif" panose="02020600060500020200" pitchFamily="18" charset="0"/>
            </a:endParaRPr>
          </a:p>
          <a:p>
            <a:pPr algn="l">
              <a:buFont typeface="Arial" panose="020B0604020202020204" pitchFamily="34" charset="0"/>
              <a:buChar char="•"/>
            </a:pPr>
            <a:r>
              <a:rPr lang="es-ES" b="0" i="1" dirty="0">
                <a:solidFill>
                  <a:srgbClr val="3D3B49"/>
                </a:solidFill>
                <a:effectLst/>
                <a:latin typeface="Noto serif" panose="02020600060500020200" pitchFamily="18" charset="0"/>
              </a:rPr>
              <a:t>Encontrar rutas entre nodos en una red</a:t>
            </a:r>
            <a:r>
              <a:rPr lang="es-ES" b="0" i="0" dirty="0">
                <a:solidFill>
                  <a:srgbClr val="3D3B49"/>
                </a:solidFill>
                <a:effectLst/>
                <a:latin typeface="Noto serif" panose="02020600060500020200" pitchFamily="18" charset="0"/>
              </a:rPr>
              <a:t> : cuando dos computadoras necesitan comunicarse a través de una red, la conexión pasa a través de muchas computadoras y dispositivos conectados. Los algoritmos de búsqueda se pueden utilizar para establecer una ruta en esa red entre dos dispositivos.</a:t>
            </a:r>
          </a:p>
          <a:p>
            <a:pPr algn="l">
              <a:buFont typeface="Arial" panose="020B0604020202020204" pitchFamily="34" charset="0"/>
              <a:buNone/>
            </a:pPr>
            <a:endParaRPr lang="es-ES" b="0" i="0" dirty="0">
              <a:solidFill>
                <a:srgbClr val="3D3B49"/>
              </a:solidFill>
              <a:effectLst/>
              <a:latin typeface="Noto serif" panose="02020600060500020200" pitchFamily="18" charset="0"/>
            </a:endParaRPr>
          </a:p>
          <a:p>
            <a:pPr algn="l">
              <a:buFont typeface="Arial" panose="020B0604020202020204" pitchFamily="34" charset="0"/>
              <a:buChar char="•"/>
            </a:pPr>
            <a:r>
              <a:rPr lang="es-ES" b="0" i="1" dirty="0">
                <a:solidFill>
                  <a:srgbClr val="3D3B49"/>
                </a:solidFill>
                <a:effectLst/>
                <a:latin typeface="Noto serif" panose="02020600060500020200" pitchFamily="18" charset="0"/>
              </a:rPr>
              <a:t>Rastreo de páginas web</a:t>
            </a:r>
            <a:r>
              <a:rPr lang="es-ES" b="0" i="0" dirty="0">
                <a:solidFill>
                  <a:srgbClr val="3D3B49"/>
                </a:solidFill>
                <a:effectLst/>
                <a:latin typeface="Noto serif" panose="02020600060500020200" pitchFamily="18" charset="0"/>
              </a:rPr>
              <a:t> : las búsquedas web permiten a nosotros para encontrar información en Internet a través de un gran número de páginas web. Para indexar estas páginas web, los rastreadores suelen leer la información de cada página, así como seguir cada enlace de esa página de forma recursiva. Los algoritmos de búsqueda son útiles para crear rastreadores, estructuras de metadatos y las relaciones entre el contenido.</a:t>
            </a:r>
          </a:p>
          <a:p>
            <a:pPr algn="l">
              <a:buFont typeface="Arial" panose="020B0604020202020204" pitchFamily="34" charset="0"/>
              <a:buNone/>
            </a:pPr>
            <a:endParaRPr lang="es-ES" b="0" i="0" dirty="0">
              <a:solidFill>
                <a:srgbClr val="3D3B49"/>
              </a:solidFill>
              <a:effectLst/>
              <a:latin typeface="Noto serif" panose="02020600060500020200" pitchFamily="18" charset="0"/>
            </a:endParaRPr>
          </a:p>
          <a:p>
            <a:pPr algn="l">
              <a:buFont typeface="Arial" panose="020B0604020202020204" pitchFamily="34" charset="0"/>
              <a:buChar char="•"/>
            </a:pPr>
            <a:r>
              <a:rPr lang="es-ES" b="0" i="1" dirty="0">
                <a:solidFill>
                  <a:srgbClr val="3D3B49"/>
                </a:solidFill>
                <a:effectLst/>
                <a:latin typeface="Noto serif" panose="02020600060500020200" pitchFamily="18" charset="0"/>
              </a:rPr>
              <a:t>Búsqueda de conexiones de redes sociales</a:t>
            </a:r>
            <a:r>
              <a:rPr lang="es-ES" b="0" i="0" dirty="0">
                <a:solidFill>
                  <a:srgbClr val="3D3B49"/>
                </a:solidFill>
                <a:effectLst/>
                <a:latin typeface="Noto serif" panose="02020600060500020200" pitchFamily="18" charset="0"/>
              </a:rPr>
              <a:t> : aplicaciones de redes sociales contienen muchas personas y sus relaciones. Bob puede ser amigo de Alice, por ejemplo, pero no amigo directo de John, por lo que Bob y John están relacionados indirectamente a través de Alice. Una aplicación de redes sociales puede sugerir que Bob y John se hagan amigos porque es posible que se conozcan a través de su amistad mutua con Alice.</a:t>
            </a:r>
          </a:p>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34</a:t>
            </a:fld>
            <a:endParaRPr lang="es-PE"/>
          </a:p>
        </p:txBody>
      </p:sp>
    </p:spTree>
    <p:extLst>
      <p:ext uri="{BB962C8B-B14F-4D97-AF65-F5344CB8AC3E}">
        <p14:creationId xmlns:p14="http://schemas.microsoft.com/office/powerpoint/2010/main" val="339673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Ojo el camino menos costoso!</a:t>
            </a:r>
          </a:p>
        </p:txBody>
      </p:sp>
      <p:sp>
        <p:nvSpPr>
          <p:cNvPr id="4" name="Marcador de número de diapositiva 3"/>
          <p:cNvSpPr>
            <a:spLocks noGrp="1"/>
          </p:cNvSpPr>
          <p:nvPr>
            <p:ph type="sldNum" sz="quarter" idx="5"/>
          </p:nvPr>
        </p:nvSpPr>
        <p:spPr/>
        <p:txBody>
          <a:bodyPr/>
          <a:lstStyle/>
          <a:p>
            <a:fld id="{8237F19F-DBF3-4260-9546-45ED99C37E5E}" type="slidenum">
              <a:rPr lang="es-PE" smtClean="0"/>
              <a:t>38</a:t>
            </a:fld>
            <a:endParaRPr lang="es-PE"/>
          </a:p>
        </p:txBody>
      </p:sp>
    </p:spTree>
    <p:extLst>
      <p:ext uri="{BB962C8B-B14F-4D97-AF65-F5344CB8AC3E}">
        <p14:creationId xmlns:p14="http://schemas.microsoft.com/office/powerpoint/2010/main" val="220211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40</a:t>
            </a:fld>
            <a:endParaRPr lang="es-PE"/>
          </a:p>
        </p:txBody>
      </p:sp>
    </p:spTree>
    <p:extLst>
      <p:ext uri="{BB962C8B-B14F-4D97-AF65-F5344CB8AC3E}">
        <p14:creationId xmlns:p14="http://schemas.microsoft.com/office/powerpoint/2010/main" val="486373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dirty="0"/>
              <a:t>Google </a:t>
            </a:r>
            <a:r>
              <a:rPr lang="es-PE" dirty="0" err="1"/>
              <a:t>maps</a:t>
            </a:r>
            <a:endParaRPr lang="es-PE" dirty="0"/>
          </a:p>
          <a:p>
            <a:r>
              <a:rPr lang="es-PE" dirty="0"/>
              <a:t>Redes</a:t>
            </a:r>
          </a:p>
        </p:txBody>
      </p:sp>
      <p:sp>
        <p:nvSpPr>
          <p:cNvPr id="4" name="Marcador de número de diapositiva 3"/>
          <p:cNvSpPr>
            <a:spLocks noGrp="1"/>
          </p:cNvSpPr>
          <p:nvPr>
            <p:ph type="sldNum" sz="quarter" idx="5"/>
          </p:nvPr>
        </p:nvSpPr>
        <p:spPr/>
        <p:txBody>
          <a:bodyPr/>
          <a:lstStyle/>
          <a:p>
            <a:fld id="{8237F19F-DBF3-4260-9546-45ED99C37E5E}" type="slidenum">
              <a:rPr lang="es-PE" smtClean="0"/>
              <a:t>41</a:t>
            </a:fld>
            <a:endParaRPr lang="es-PE"/>
          </a:p>
        </p:txBody>
      </p:sp>
    </p:spTree>
    <p:extLst>
      <p:ext uri="{BB962C8B-B14F-4D97-AF65-F5344CB8AC3E}">
        <p14:creationId xmlns:p14="http://schemas.microsoft.com/office/powerpoint/2010/main" val="227720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44</a:t>
            </a:fld>
            <a:endParaRPr lang="es-PE"/>
          </a:p>
        </p:txBody>
      </p:sp>
    </p:spTree>
    <p:extLst>
      <p:ext uri="{BB962C8B-B14F-4D97-AF65-F5344CB8AC3E}">
        <p14:creationId xmlns:p14="http://schemas.microsoft.com/office/powerpoint/2010/main" val="325057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¿Cómo podemos encontrar el camino más corto hacia la meta mientras evitamos las barreras? Al evaluar el problema como humano, podemos probar cada posibilidad y contar los movimientos. Mediante prueba y error, podemos encontrar los caminos más cortos, dado que este laberinto es relativamente pequeño.</a:t>
            </a:r>
          </a:p>
          <a:p>
            <a:endParaRPr lang="es-ES" b="0" i="0" dirty="0">
              <a:solidFill>
                <a:srgbClr val="000000"/>
              </a:solidFill>
              <a:effectLst/>
              <a:latin typeface="Noto serif" panose="02020600060500020200" pitchFamily="18" charset="0"/>
            </a:endParaRPr>
          </a:p>
          <a:p>
            <a:r>
              <a:rPr lang="es-ES" b="0" i="0" dirty="0">
                <a:solidFill>
                  <a:srgbClr val="000000"/>
                </a:solidFill>
                <a:effectLst/>
                <a:latin typeface="Noto serif" panose="02020600060500020200" pitchFamily="18" charset="0"/>
              </a:rPr>
              <a:t>Aclaremos la diferencia entre datos e información. </a:t>
            </a:r>
            <a:r>
              <a:rPr lang="es-ES" b="0" i="1" dirty="0">
                <a:solidFill>
                  <a:srgbClr val="000000"/>
                </a:solidFill>
                <a:effectLst/>
                <a:latin typeface="Noto serif" panose="02020600060500020200" pitchFamily="18" charset="0"/>
              </a:rPr>
              <a:t>Los datos</a:t>
            </a:r>
            <a:r>
              <a:rPr lang="es-ES" b="0" i="0" dirty="0">
                <a:solidFill>
                  <a:srgbClr val="000000"/>
                </a:solidFill>
                <a:effectLst/>
                <a:latin typeface="Noto serif" panose="02020600060500020200" pitchFamily="18" charset="0"/>
              </a:rPr>
              <a:t> son hechos en bruto sobre algo, y </a:t>
            </a:r>
            <a:r>
              <a:rPr lang="es-ES" b="0" i="1" dirty="0">
                <a:solidFill>
                  <a:srgbClr val="000000"/>
                </a:solidFill>
                <a:effectLst/>
                <a:latin typeface="Noto serif" panose="02020600060500020200" pitchFamily="18" charset="0"/>
              </a:rPr>
              <a:t>la información</a:t>
            </a:r>
            <a:r>
              <a:rPr lang="es-ES" b="0" i="0" dirty="0">
                <a:solidFill>
                  <a:srgbClr val="000000"/>
                </a:solidFill>
                <a:effectLst/>
                <a:latin typeface="Noto serif" panose="02020600060500020200" pitchFamily="18" charset="0"/>
              </a:rPr>
              <a:t> es una interpretación de esos hechos que proporciona información sobre los datos en el dominio específico. La información requiere contexto y procesamiento de datos para proporcionar significado. Como ejemplo, </a:t>
            </a:r>
            <a:r>
              <a:rPr lang="es-ES" b="1" i="0" dirty="0">
                <a:solidFill>
                  <a:srgbClr val="000000"/>
                </a:solidFill>
                <a:effectLst/>
                <a:latin typeface="Noto serif" panose="02020600060500020200" pitchFamily="18" charset="0"/>
              </a:rPr>
              <a:t>cada distancia individual recorrida en el ejemplo del laberinto son datos</a:t>
            </a:r>
            <a:r>
              <a:rPr lang="es-ES" b="0" i="0" dirty="0">
                <a:solidFill>
                  <a:srgbClr val="000000"/>
                </a:solidFill>
                <a:effectLst/>
                <a:latin typeface="Noto serif" panose="02020600060500020200" pitchFamily="18" charset="0"/>
              </a:rPr>
              <a:t>, </a:t>
            </a:r>
            <a:r>
              <a:rPr lang="es-ES" b="1" i="0" dirty="0">
                <a:solidFill>
                  <a:srgbClr val="000000"/>
                </a:solidFill>
                <a:effectLst/>
                <a:latin typeface="Noto serif" panose="02020600060500020200" pitchFamily="18" charset="0"/>
              </a:rPr>
              <a:t>y la suma de la distancia total recorrida es información</a:t>
            </a:r>
            <a:r>
              <a:rPr lang="es-ES" b="0" i="0" dirty="0">
                <a:solidFill>
                  <a:srgbClr val="000000"/>
                </a:solidFill>
                <a:effectLst/>
                <a:latin typeface="Noto serif" panose="02020600060500020200" pitchFamily="18" charset="0"/>
              </a:rPr>
              <a:t>. Según la perspectiva, el nivel de detalle y el resultado deseado, clasificar algo como datos o información puede ser subjetivo según el contexto y la persona o el equipo (figura 2.7).</a:t>
            </a:r>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5</a:t>
            </a:fld>
            <a:endParaRPr lang="es-PE"/>
          </a:p>
        </p:txBody>
      </p:sp>
    </p:spTree>
    <p:extLst>
      <p:ext uri="{BB962C8B-B14F-4D97-AF65-F5344CB8AC3E}">
        <p14:creationId xmlns:p14="http://schemas.microsoft.com/office/powerpoint/2010/main" val="804349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Un </a:t>
            </a:r>
            <a:r>
              <a:rPr lang="es-ES" b="0" i="1" dirty="0">
                <a:solidFill>
                  <a:srgbClr val="000000"/>
                </a:solidFill>
                <a:effectLst/>
                <a:latin typeface="Noto serif" panose="02020600060500020200" pitchFamily="18" charset="0"/>
              </a:rPr>
              <a:t>gráfico</a:t>
            </a:r>
            <a:r>
              <a:rPr lang="es-ES" b="0" i="0" dirty="0">
                <a:solidFill>
                  <a:srgbClr val="000000"/>
                </a:solidFill>
                <a:effectLst/>
                <a:latin typeface="Noto serif" panose="02020600060500020200" pitchFamily="18" charset="0"/>
              </a:rPr>
              <a:t> es una estructura de datos que contiene varios estados con conexiones entre ellos. </a:t>
            </a:r>
            <a:r>
              <a:rPr lang="es-ES" b="1" i="0" dirty="0">
                <a:solidFill>
                  <a:srgbClr val="000000"/>
                </a:solidFill>
                <a:effectLst/>
                <a:latin typeface="Noto serif" panose="02020600060500020200" pitchFamily="18" charset="0"/>
              </a:rPr>
              <a:t>Cada estado en un gráfico se llama un </a:t>
            </a:r>
            <a:r>
              <a:rPr lang="es-ES" b="1" i="1" dirty="0">
                <a:solidFill>
                  <a:srgbClr val="000000"/>
                </a:solidFill>
                <a:effectLst/>
                <a:latin typeface="Noto serif" panose="02020600060500020200" pitchFamily="18" charset="0"/>
              </a:rPr>
              <a:t>nodo</a:t>
            </a:r>
            <a:r>
              <a:rPr lang="es-ES" b="1" i="0" dirty="0">
                <a:solidFill>
                  <a:srgbClr val="000000"/>
                </a:solidFill>
                <a:effectLst/>
                <a:latin typeface="Noto serif" panose="02020600060500020200" pitchFamily="18" charset="0"/>
              </a:rPr>
              <a:t> (o, a veces, un </a:t>
            </a:r>
            <a:r>
              <a:rPr lang="es-ES" b="1" i="1" dirty="0">
                <a:solidFill>
                  <a:srgbClr val="000000"/>
                </a:solidFill>
                <a:effectLst/>
                <a:latin typeface="Noto serif" panose="02020600060500020200" pitchFamily="18" charset="0"/>
              </a:rPr>
              <a:t>vértice</a:t>
            </a:r>
            <a:r>
              <a:rPr lang="es-ES" b="1" i="0" dirty="0">
                <a:solidFill>
                  <a:srgbClr val="000000"/>
                </a:solidFill>
                <a:effectLst/>
                <a:latin typeface="Noto serif" panose="02020600060500020200" pitchFamily="18" charset="0"/>
              </a:rPr>
              <a:t> ), y una conexión entre dos estados se llama </a:t>
            </a:r>
            <a:r>
              <a:rPr lang="es-ES" b="1" i="1" dirty="0">
                <a:solidFill>
                  <a:srgbClr val="000000"/>
                </a:solidFill>
                <a:effectLst/>
                <a:latin typeface="Noto serif" panose="02020600060500020200" pitchFamily="18" charset="0"/>
              </a:rPr>
              <a:t>borde</a:t>
            </a:r>
            <a:r>
              <a:rPr lang="es-ES" b="1" i="0" dirty="0">
                <a:solidFill>
                  <a:srgbClr val="000000"/>
                </a:solidFill>
                <a:effectLst/>
                <a:latin typeface="Noto serif" panose="02020600060500020200" pitchFamily="18" charset="0"/>
              </a:rPr>
              <a:t> </a:t>
            </a:r>
            <a:r>
              <a:rPr lang="es-ES" b="0" i="0" dirty="0">
                <a:solidFill>
                  <a:srgbClr val="000000"/>
                </a:solidFill>
                <a:effectLst/>
                <a:latin typeface="Noto serif" panose="02020600060500020200" pitchFamily="18" charset="0"/>
              </a:rPr>
              <a:t>. Los gráficos se derivan de la teoría de grafos en matemáticas y se usa para </a:t>
            </a:r>
            <a:r>
              <a:rPr lang="es-ES" b="1" i="0" dirty="0">
                <a:solidFill>
                  <a:srgbClr val="000000"/>
                </a:solidFill>
                <a:effectLst/>
                <a:latin typeface="Noto serif" panose="02020600060500020200" pitchFamily="18" charset="0"/>
              </a:rPr>
              <a:t>modelar relaciones entre objetos</a:t>
            </a:r>
            <a:r>
              <a:rPr lang="es-ES" b="0" i="0" dirty="0">
                <a:solidFill>
                  <a:srgbClr val="000000"/>
                </a:solidFill>
                <a:effectLst/>
                <a:latin typeface="Noto serif" panose="02020600060500020200" pitchFamily="18" charset="0"/>
              </a:rPr>
              <a:t>. Los gráficos son estructuras de datos útiles que son fáciles de entender para los humanos, debido a la facilidad de representarlos visualmente, así como a su fuerte naturaleza lógica, que es ideal para el procesamiento a través de varios algoritmos</a:t>
            </a:r>
          </a:p>
          <a:p>
            <a:r>
              <a:rPr lang="es-ES" b="0" i="0" dirty="0">
                <a:solidFill>
                  <a:srgbClr val="000000"/>
                </a:solidFill>
                <a:effectLst/>
                <a:latin typeface="Noto serif" panose="02020600060500020200" pitchFamily="18" charset="0"/>
              </a:rPr>
              <a:t>El gráfico se puede representar de varias maneras para un procesamiento eficiente por parte de los algoritmos. En esencia, un gráfico se puede representar </a:t>
            </a:r>
            <a:r>
              <a:rPr lang="es-ES" b="1" i="0" dirty="0">
                <a:solidFill>
                  <a:srgbClr val="000000"/>
                </a:solidFill>
                <a:effectLst/>
                <a:latin typeface="Noto serif" panose="02020600060500020200" pitchFamily="18" charset="0"/>
              </a:rPr>
              <a:t>mediante una matriz de matrices que indica las relaciones entre los nodos, como se muestra en la figura 2.11</a:t>
            </a:r>
            <a:r>
              <a:rPr lang="es-ES" b="0" i="0" dirty="0">
                <a:solidFill>
                  <a:srgbClr val="000000"/>
                </a:solidFill>
                <a:effectLst/>
                <a:latin typeface="Noto serif" panose="02020600060500020200" pitchFamily="18" charset="0"/>
              </a:rPr>
              <a:t>. A veces es útil tener otra matriz que simplemente enumera todos los nodos en el gráfico para que no sea necesario inferir los distintos nodos de las relaciones.</a:t>
            </a:r>
          </a:p>
          <a:p>
            <a:r>
              <a:rPr lang="es-ES" b="0" i="0" dirty="0">
                <a:solidFill>
                  <a:srgbClr val="000000"/>
                </a:solidFill>
                <a:effectLst/>
                <a:latin typeface="Noto serif" panose="02020600060500020200" pitchFamily="18" charset="0"/>
              </a:rPr>
              <a:t>Otras representaciones de gráficos incluyen una matriz de incidencia, una matriz de adyacencia y una lista de adyacencia. Al observar los nombres de estas representaciones, verá que la adyacencia de los nodos en un gráfico es importante.</a:t>
            </a:r>
            <a:r>
              <a:rPr lang="es-ES" b="1" i="0" dirty="0">
                <a:solidFill>
                  <a:srgbClr val="000000"/>
                </a:solidFill>
                <a:effectLst/>
                <a:latin typeface="Noto serif" panose="02020600060500020200" pitchFamily="18" charset="0"/>
              </a:rPr>
              <a:t> Un </a:t>
            </a:r>
            <a:r>
              <a:rPr lang="es-ES" b="1" i="1" dirty="0">
                <a:solidFill>
                  <a:srgbClr val="000000"/>
                </a:solidFill>
                <a:effectLst/>
                <a:latin typeface="Noto serif" panose="02020600060500020200" pitchFamily="18" charset="0"/>
              </a:rPr>
              <a:t>nodo adyacente</a:t>
            </a:r>
            <a:r>
              <a:rPr lang="es-ES" b="1" i="0" dirty="0">
                <a:solidFill>
                  <a:srgbClr val="000000"/>
                </a:solidFill>
                <a:effectLst/>
                <a:latin typeface="Noto serif" panose="02020600060500020200" pitchFamily="18" charset="0"/>
              </a:rPr>
              <a:t> es un nodo que está conectado directamente a otro nodo</a:t>
            </a:r>
            <a:r>
              <a:rPr lang="es-ES" b="0" i="0" dirty="0">
                <a:solidFill>
                  <a:srgbClr val="000000"/>
                </a:solidFill>
                <a:effectLst/>
                <a:latin typeface="Noto serif" panose="02020600060500020200" pitchFamily="18" charset="0"/>
              </a:rPr>
              <a:t>.</a:t>
            </a:r>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7</a:t>
            </a:fld>
            <a:endParaRPr lang="es-PE"/>
          </a:p>
        </p:txBody>
      </p:sp>
    </p:spTree>
    <p:extLst>
      <p:ext uri="{BB962C8B-B14F-4D97-AF65-F5344CB8AC3E}">
        <p14:creationId xmlns:p14="http://schemas.microsoft.com/office/powerpoint/2010/main" val="208597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PE" b="1" dirty="0"/>
              <a:t>Depth: profundidad</a:t>
            </a:r>
          </a:p>
          <a:p>
            <a:r>
              <a:rPr lang="es-PE" b="1" dirty="0" err="1"/>
              <a:t>Height</a:t>
            </a:r>
            <a:r>
              <a:rPr lang="es-PE" b="1" dirty="0"/>
              <a:t>: Altura</a:t>
            </a:r>
          </a:p>
          <a:p>
            <a:r>
              <a:rPr lang="es-PE" b="1" dirty="0"/>
              <a:t>Edge: Borde</a:t>
            </a:r>
          </a:p>
          <a:p>
            <a:r>
              <a:rPr lang="es-PE" b="1" dirty="0" err="1"/>
              <a:t>Leaf</a:t>
            </a:r>
            <a:r>
              <a:rPr lang="es-PE" b="1" dirty="0"/>
              <a:t> </a:t>
            </a:r>
            <a:r>
              <a:rPr lang="es-PE" b="1" dirty="0" err="1"/>
              <a:t>nodes</a:t>
            </a:r>
            <a:r>
              <a:rPr lang="es-PE" b="1" dirty="0"/>
              <a:t>: Nodos hoja</a:t>
            </a:r>
          </a:p>
          <a:p>
            <a:r>
              <a:rPr lang="es-ES" b="0" i="0" dirty="0">
                <a:solidFill>
                  <a:srgbClr val="000000"/>
                </a:solidFill>
                <a:effectLst/>
                <a:latin typeface="Noto serif" panose="02020600060500020200" pitchFamily="18" charset="0"/>
              </a:rPr>
              <a:t> Una conexión entre dos nodos se llama un </a:t>
            </a:r>
            <a:r>
              <a:rPr lang="es-ES" b="0" i="1" dirty="0">
                <a:solidFill>
                  <a:srgbClr val="000000"/>
                </a:solidFill>
                <a:effectLst/>
                <a:latin typeface="Noto serif" panose="02020600060500020200" pitchFamily="18" charset="0"/>
              </a:rPr>
              <a:t>borde</a:t>
            </a:r>
            <a:r>
              <a:rPr lang="es-ES" b="0" i="0" dirty="0">
                <a:solidFill>
                  <a:srgbClr val="000000"/>
                </a:solidFill>
                <a:effectLst/>
                <a:latin typeface="Noto serif" panose="02020600060500020200" pitchFamily="18" charset="0"/>
              </a:rPr>
              <a:t> </a:t>
            </a:r>
          </a:p>
          <a:p>
            <a:r>
              <a:rPr lang="es-ES" b="0" i="0" dirty="0">
                <a:solidFill>
                  <a:srgbClr val="000000"/>
                </a:solidFill>
                <a:effectLst/>
                <a:latin typeface="Noto serif" panose="02020600060500020200" pitchFamily="18" charset="0"/>
              </a:rPr>
              <a:t>Una </a:t>
            </a:r>
            <a:r>
              <a:rPr lang="es-ES" b="0" i="1" dirty="0">
                <a:solidFill>
                  <a:srgbClr val="000000"/>
                </a:solidFill>
                <a:effectLst/>
                <a:latin typeface="Noto serif" panose="02020600060500020200" pitchFamily="18" charset="0"/>
              </a:rPr>
              <a:t>ruta</a:t>
            </a:r>
            <a:r>
              <a:rPr lang="es-ES" b="0" i="0" dirty="0">
                <a:solidFill>
                  <a:srgbClr val="000000"/>
                </a:solidFill>
                <a:effectLst/>
                <a:latin typeface="Noto serif" panose="02020600060500020200" pitchFamily="18" charset="0"/>
              </a:rPr>
              <a:t> es una secuencia de nodos y aristas que conectan nodos que no están conectados directamente. Un nodo conectado a otro nodo siguiendo un camino que se aleja del nodo raíz se denomina </a:t>
            </a:r>
            <a:r>
              <a:rPr lang="es-ES" b="0" i="1" dirty="0">
                <a:solidFill>
                  <a:srgbClr val="000000"/>
                </a:solidFill>
                <a:effectLst/>
                <a:latin typeface="Noto serif" panose="02020600060500020200" pitchFamily="18" charset="0"/>
              </a:rPr>
              <a:t>descendiente</a:t>
            </a:r>
            <a:r>
              <a:rPr lang="es-ES" b="0" i="0" dirty="0">
                <a:solidFill>
                  <a:srgbClr val="000000"/>
                </a:solidFill>
                <a:effectLst/>
                <a:latin typeface="Noto serif" panose="02020600060500020200" pitchFamily="18" charset="0"/>
              </a:rPr>
              <a:t> , y un nodo conectado a otro nodo siguiendo un camino hacia el nodo </a:t>
            </a:r>
            <a:r>
              <a:rPr lang="es-ES" b="0" i="0" dirty="0" err="1">
                <a:solidFill>
                  <a:srgbClr val="000000"/>
                </a:solidFill>
                <a:effectLst/>
                <a:latin typeface="Noto serif" panose="02020600060500020200" pitchFamily="18" charset="0"/>
              </a:rPr>
              <a:t>raízs</a:t>
            </a:r>
            <a:r>
              <a:rPr lang="es-ES" b="0" i="0" dirty="0">
                <a:solidFill>
                  <a:srgbClr val="000000"/>
                </a:solidFill>
                <a:effectLst/>
                <a:latin typeface="Noto serif" panose="02020600060500020200" pitchFamily="18" charset="0"/>
              </a:rPr>
              <a:t> e llama </a:t>
            </a:r>
            <a:r>
              <a:rPr lang="es-ES" b="0" i="1" dirty="0">
                <a:solidFill>
                  <a:srgbClr val="000000"/>
                </a:solidFill>
                <a:effectLst/>
                <a:latin typeface="Noto serif" panose="02020600060500020200" pitchFamily="18" charset="0"/>
              </a:rPr>
              <a:t>antepasado</a:t>
            </a:r>
            <a:r>
              <a:rPr lang="es-ES" b="0" i="0" dirty="0">
                <a:solidFill>
                  <a:srgbClr val="000000"/>
                </a:solidFill>
                <a:effectLst/>
                <a:latin typeface="Noto serif" panose="02020600060500020200" pitchFamily="18" charset="0"/>
              </a:rPr>
              <a:t> . Un nodo sin hijos se llama un </a:t>
            </a:r>
            <a:r>
              <a:rPr lang="es-ES" b="0" i="1" dirty="0">
                <a:solidFill>
                  <a:srgbClr val="000000"/>
                </a:solidFill>
                <a:effectLst/>
                <a:latin typeface="Noto serif" panose="02020600060500020200" pitchFamily="18" charset="0"/>
              </a:rPr>
              <a:t>nodo hoja</a:t>
            </a:r>
            <a:r>
              <a:rPr lang="es-ES" b="0" i="0" dirty="0">
                <a:solidFill>
                  <a:srgbClr val="000000"/>
                </a:solidFill>
                <a:effectLst/>
                <a:latin typeface="Noto serif" panose="02020600060500020200" pitchFamily="18" charset="0"/>
              </a:rPr>
              <a:t> . El término </a:t>
            </a:r>
            <a:r>
              <a:rPr lang="es-ES" b="0" i="1" dirty="0">
                <a:solidFill>
                  <a:srgbClr val="000000"/>
                </a:solidFill>
                <a:effectLst/>
                <a:latin typeface="Noto serif" panose="02020600060500020200" pitchFamily="18" charset="0"/>
              </a:rPr>
              <a:t>grado</a:t>
            </a:r>
            <a:r>
              <a:rPr lang="es-ES" b="0" i="0" dirty="0">
                <a:solidFill>
                  <a:srgbClr val="000000"/>
                </a:solidFill>
                <a:effectLst/>
                <a:latin typeface="Noto serif" panose="02020600060500020200" pitchFamily="18" charset="0"/>
              </a:rPr>
              <a:t> se utiliza para describir el número de hijos que tiene un nodo; por lo tanto, un nodo hoja tiene grado cero.</a:t>
            </a:r>
            <a:endParaRPr lang="es-PE" dirty="0"/>
          </a:p>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10</a:t>
            </a:fld>
            <a:endParaRPr lang="es-PE"/>
          </a:p>
        </p:txBody>
      </p:sp>
    </p:spTree>
    <p:extLst>
      <p:ext uri="{BB962C8B-B14F-4D97-AF65-F5344CB8AC3E}">
        <p14:creationId xmlns:p14="http://schemas.microsoft.com/office/powerpoint/2010/main" val="263039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Los árboles son la estructura de datos fundamental para los algoritmos de búsqueda, en los que nos sumergiremos a continuación. Algoritmos de clasificación también son útiles para resolver ciertos problemas y soluciones informáticas de manera más eficiente. Si está interesado en obtener más información sobre los algoritmos de clasificación</a:t>
            </a:r>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11</a:t>
            </a:fld>
            <a:endParaRPr lang="es-PE"/>
          </a:p>
        </p:txBody>
      </p:sp>
    </p:spTree>
    <p:extLst>
      <p:ext uri="{BB962C8B-B14F-4D97-AF65-F5344CB8AC3E}">
        <p14:creationId xmlns:p14="http://schemas.microsoft.com/office/powerpoint/2010/main" val="6879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Piensa en explorar las cosas que quieres aprender. Algunas personas pueden ver una gran variedad de temas diferentes y aprender los conceptos básicos de cada uno, mientras que otras personas pueden elegir un tema específico y explorar sus subtemas en profundidad. </a:t>
            </a:r>
          </a:p>
        </p:txBody>
      </p:sp>
      <p:sp>
        <p:nvSpPr>
          <p:cNvPr id="4" name="Marcador de número de diapositiva 3"/>
          <p:cNvSpPr>
            <a:spLocks noGrp="1"/>
          </p:cNvSpPr>
          <p:nvPr>
            <p:ph type="sldNum" sz="quarter" idx="5"/>
          </p:nvPr>
        </p:nvSpPr>
        <p:spPr/>
        <p:txBody>
          <a:bodyPr/>
          <a:lstStyle/>
          <a:p>
            <a:fld id="{8237F19F-DBF3-4260-9546-45ED99C37E5E}" type="slidenum">
              <a:rPr lang="es-PE" smtClean="0"/>
              <a:t>13</a:t>
            </a:fld>
            <a:endParaRPr lang="es-PE"/>
          </a:p>
        </p:txBody>
      </p:sp>
    </p:spTree>
    <p:extLst>
      <p:ext uri="{BB962C8B-B14F-4D97-AF65-F5344CB8AC3E}">
        <p14:creationId xmlns:p14="http://schemas.microsoft.com/office/powerpoint/2010/main" val="4083077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Piensa en explorar las cosas que quieres aprender. Algunas personas pueden ver una gran variedad de temas diferentes y aprender los conceptos básicos de cada uno, mientras que otras personas pueden elegir un tema específico y explorar sus subtemas en profundidad. Esto es lo que busca primero en amplitud(BFS) y búsqueda en profundidad(DFS) implican, respectivamente. </a:t>
            </a:r>
            <a:r>
              <a:rPr lang="es-ES" b="0" i="1" dirty="0">
                <a:solidFill>
                  <a:srgbClr val="000000"/>
                </a:solidFill>
                <a:effectLst/>
                <a:latin typeface="Noto serif" panose="02020600060500020200" pitchFamily="18" charset="0"/>
              </a:rPr>
              <a:t>La búsqueda en profundidad</a:t>
            </a:r>
            <a:r>
              <a:rPr lang="es-ES" b="0" i="0" dirty="0">
                <a:solidFill>
                  <a:srgbClr val="000000"/>
                </a:solidFill>
                <a:effectLst/>
                <a:latin typeface="Noto serif" panose="02020600060500020200" pitchFamily="18" charset="0"/>
              </a:rPr>
              <a:t> explora una ruta específica desde el principio hasta que encuentra un objetivo en la máxima profundidad. </a:t>
            </a:r>
            <a:r>
              <a:rPr lang="es-ES" b="0" i="1" dirty="0">
                <a:solidFill>
                  <a:srgbClr val="000000"/>
                </a:solidFill>
                <a:effectLst/>
                <a:latin typeface="Noto serif" panose="02020600060500020200" pitchFamily="18" charset="0"/>
              </a:rPr>
              <a:t>La búsqueda primero en amplitud explora</a:t>
            </a:r>
            <a:r>
              <a:rPr lang="es-ES" b="0" i="0" dirty="0">
                <a:solidFill>
                  <a:srgbClr val="000000"/>
                </a:solidFill>
                <a:effectLst/>
                <a:latin typeface="Noto serif" panose="02020600060500020200" pitchFamily="18" charset="0"/>
              </a:rPr>
              <a:t> todas las opciones a una profundidad específica antes de pasar a opciones más profundas en el árbol.</a:t>
            </a:r>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14</a:t>
            </a:fld>
            <a:endParaRPr lang="es-PE"/>
          </a:p>
        </p:txBody>
      </p:sp>
    </p:spTree>
    <p:extLst>
      <p:ext uri="{BB962C8B-B14F-4D97-AF65-F5344CB8AC3E}">
        <p14:creationId xmlns:p14="http://schemas.microsoft.com/office/powerpoint/2010/main" val="1498417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000000"/>
                </a:solidFill>
                <a:effectLst/>
                <a:latin typeface="Noto serif" panose="02020600060500020200" pitchFamily="18" charset="0"/>
              </a:rPr>
              <a:t>Considere el escenario del laberinto (figura 2.14). Al intentar encontrar un camino óptimo hacia la meta, asuma la siguiente restricción simple para evitar quedarse atascado en un bucle sin fin y evitar ciclos en nuestro árbol: </a:t>
            </a:r>
            <a:r>
              <a:rPr lang="es-ES" b="0" i="1" dirty="0">
                <a:solidFill>
                  <a:srgbClr val="000000"/>
                </a:solidFill>
                <a:effectLst/>
                <a:latin typeface="Noto serif" panose="02020600060500020200" pitchFamily="18" charset="0"/>
              </a:rPr>
              <a:t>el jugador no puede moverse a un bloque que ha ocupado previamente</a:t>
            </a:r>
            <a:r>
              <a:rPr lang="es-ES" b="0" i="0" dirty="0">
                <a:solidFill>
                  <a:srgbClr val="000000"/>
                </a:solidFill>
                <a:effectLst/>
                <a:latin typeface="Noto serif" panose="02020600060500020200" pitchFamily="18" charset="0"/>
              </a:rPr>
              <a:t> . </a:t>
            </a:r>
            <a:r>
              <a:rPr lang="es-ES" b="1" i="0" dirty="0">
                <a:solidFill>
                  <a:srgbClr val="000000"/>
                </a:solidFill>
                <a:effectLst/>
                <a:highlight>
                  <a:srgbClr val="FFFF00"/>
                </a:highlight>
                <a:latin typeface="Noto serif" panose="02020600060500020200" pitchFamily="18" charset="0"/>
              </a:rPr>
              <a:t>Debido a que los algoritmos no informados intentan todas las opciones posibles en cada nodo</a:t>
            </a:r>
            <a:r>
              <a:rPr lang="es-ES" b="0" i="0" dirty="0">
                <a:solidFill>
                  <a:srgbClr val="000000"/>
                </a:solidFill>
                <a:effectLst/>
                <a:latin typeface="Noto serif" panose="02020600060500020200" pitchFamily="18" charset="0"/>
              </a:rPr>
              <a:t>, la creación de un ciclo hará que el algoritmo falle catastróficamente.</a:t>
            </a:r>
          </a:p>
          <a:p>
            <a:r>
              <a:rPr lang="es-ES" b="0" i="1" dirty="0">
                <a:solidFill>
                  <a:srgbClr val="000000"/>
                </a:solidFill>
                <a:effectLst/>
                <a:latin typeface="Noto serif" panose="02020600060500020200" pitchFamily="18" charset="0"/>
              </a:rPr>
              <a:t>Búsqueda en amplitud</a:t>
            </a:r>
            <a:r>
              <a:rPr lang="es-ES" b="0" i="0" dirty="0">
                <a:solidFill>
                  <a:srgbClr val="000000"/>
                </a:solidFill>
                <a:effectLst/>
                <a:latin typeface="Noto serif" panose="02020600060500020200" pitchFamily="18" charset="0"/>
              </a:rPr>
              <a:t> es un algoritmo utilizado para atravesar o generar un árbol. Este algoritmo comienza en un nodo específico, llamado </a:t>
            </a:r>
            <a:r>
              <a:rPr lang="es-ES" b="0" i="1" dirty="0">
                <a:solidFill>
                  <a:srgbClr val="000000"/>
                </a:solidFill>
                <a:effectLst/>
                <a:latin typeface="Noto serif" panose="02020600060500020200" pitchFamily="18" charset="0"/>
              </a:rPr>
              <a:t>raíz</a:t>
            </a:r>
            <a:r>
              <a:rPr lang="es-ES" b="0" i="0" dirty="0">
                <a:solidFill>
                  <a:srgbClr val="000000"/>
                </a:solidFill>
                <a:effectLst/>
                <a:latin typeface="Noto serif" panose="02020600060500020200" pitchFamily="18" charset="0"/>
              </a:rPr>
              <a:t> , y </a:t>
            </a:r>
            <a:r>
              <a:rPr lang="es-ES" b="0" i="0" dirty="0" err="1">
                <a:solidFill>
                  <a:srgbClr val="000000"/>
                </a:solidFill>
                <a:effectLst/>
                <a:latin typeface="Noto serif" panose="02020600060500020200" pitchFamily="18" charset="0"/>
              </a:rPr>
              <a:t>exploraccada</a:t>
            </a:r>
            <a:r>
              <a:rPr lang="es-ES" b="0" i="0" dirty="0">
                <a:solidFill>
                  <a:srgbClr val="000000"/>
                </a:solidFill>
                <a:effectLst/>
                <a:latin typeface="Noto serif" panose="02020600060500020200" pitchFamily="18" charset="0"/>
              </a:rPr>
              <a:t> nodo a esa profundidad antes de explorar la siguiente profundidad v de nodos Esencialmente, visita todos los hijos de los nodos a una profundidad específica antes de visitar la siguiente profundidad del hijo hasta que encuentra un nodo de hoja </a:t>
            </a:r>
            <a:r>
              <a:rPr lang="es-ES" b="0" i="1" dirty="0">
                <a:solidFill>
                  <a:srgbClr val="000000"/>
                </a:solidFill>
                <a:effectLst/>
                <a:latin typeface="Noto serif" panose="02020600060500020200" pitchFamily="18" charset="0"/>
              </a:rPr>
              <a:t>objetivo .</a:t>
            </a:r>
            <a:endParaRPr lang="es-PE" dirty="0"/>
          </a:p>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15</a:t>
            </a:fld>
            <a:endParaRPr lang="es-PE"/>
          </a:p>
        </p:txBody>
      </p:sp>
    </p:spTree>
    <p:extLst>
      <p:ext uri="{BB962C8B-B14F-4D97-AF65-F5344CB8AC3E}">
        <p14:creationId xmlns:p14="http://schemas.microsoft.com/office/powerpoint/2010/main" val="41663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8237F19F-DBF3-4260-9546-45ED99C37E5E}" type="slidenum">
              <a:rPr lang="es-PE" smtClean="0"/>
              <a:t>24</a:t>
            </a:fld>
            <a:endParaRPr lang="es-PE"/>
          </a:p>
        </p:txBody>
      </p:sp>
    </p:spTree>
    <p:extLst>
      <p:ext uri="{BB962C8B-B14F-4D97-AF65-F5344CB8AC3E}">
        <p14:creationId xmlns:p14="http://schemas.microsoft.com/office/powerpoint/2010/main" val="17710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7C8C0-8161-43E9-B916-CE29A727217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C9D512CC-11C4-4D41-9BF1-C399CE9A43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A2813C24-C0AC-40A8-AD67-2568A9599F88}"/>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FDC59396-6290-4700-BC15-297F7263B38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1AE0727-E07B-4C2A-B4F1-FFEDEE739196}"/>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48380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73D570-DB85-4728-B403-B53FB591407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F31A67A8-3946-4913-BA39-B686A1999301}"/>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926FF01-01B3-4872-B7AB-3F62CD461FFE}"/>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29A1C85D-8E26-4828-8A52-18D4DC231A6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777F659-17BC-4819-AAD2-E0256CC3E717}"/>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289712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6159AB8-ABBA-4E3E-BEDB-9696DFC2EB70}"/>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51968A64-90EB-4814-8D58-29DE452998A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C76B680-915E-442D-9133-A07460062D4C}"/>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F2E7A670-B9EA-4A1F-8DCD-C2A978D4566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9BD601A-D0E9-4A62-BD65-74953030ECEF}"/>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0444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C2B94-808E-4CB7-B433-6B8A688B343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25251390-9FB6-4423-B245-A4B89CF6C38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7F6CE8D-14B9-4389-870C-F4648ACA3537}"/>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A8DF3FFC-0ED7-484A-8106-6A81B1B2911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CFFFA6D5-4AF7-4CB0-BA34-61BBE2423CC2}"/>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367307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1E748-134A-4A48-B522-BA1094BC245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0975006-1CE6-4F97-8BC6-1EBBDDE4F5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BF1B03C-A699-44D5-9F16-21F07FA66F8A}"/>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348FAA2F-A2BB-430E-ADFD-CDED89DE27D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7F89D05-87BF-43B7-938E-F9910692FEAB}"/>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210860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F4CD1-197D-48BB-B341-31AA4D5CF51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7BC9335-8623-4532-B8F5-3EBE78C9D22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352D8BC9-C65B-41E9-871A-B30DA12693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C1BBE9CF-42D9-4C6F-9506-99B7C377362D}"/>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6" name="Marcador de pie de página 5">
            <a:extLst>
              <a:ext uri="{FF2B5EF4-FFF2-40B4-BE49-F238E27FC236}">
                <a16:creationId xmlns:a16="http://schemas.microsoft.com/office/drawing/2014/main" id="{A8E72BB8-98F6-4479-8754-0A8C6A4C473C}"/>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5FEEE14-EAD6-4230-9ACF-99EF79892998}"/>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702872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3A8D1-8DAF-46A5-AE49-7C9702901C6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7F375C71-5CF9-4553-813C-8DEF897A1A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33D4F38-031A-4285-AB11-6AECB41CD4C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7DD7DAD7-C82E-4157-8629-1B2E6A62AF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ABA5601-829B-40A9-BE47-7EADB1C80BA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E08EE744-FAB0-4D4A-94D1-D5A5BCA22D82}"/>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8" name="Marcador de pie de página 7">
            <a:extLst>
              <a:ext uri="{FF2B5EF4-FFF2-40B4-BE49-F238E27FC236}">
                <a16:creationId xmlns:a16="http://schemas.microsoft.com/office/drawing/2014/main" id="{E529FAC4-E788-4033-974E-9B4544CF72A6}"/>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3C5B2C83-312B-4D9A-AD69-718972068901}"/>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93196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8B6451-C037-408D-B79E-6EE23558A64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5568F47B-3AD4-4CA7-9FF7-5DB548EEBDBD}"/>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4" name="Marcador de pie de página 3">
            <a:extLst>
              <a:ext uri="{FF2B5EF4-FFF2-40B4-BE49-F238E27FC236}">
                <a16:creationId xmlns:a16="http://schemas.microsoft.com/office/drawing/2014/main" id="{5D7354F3-809E-4996-A14A-00D51064AB67}"/>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5CCBDBD4-61EF-4EB3-846B-C2744ED2A9BC}"/>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455344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7FABA7A-0332-4ACC-9094-12E659242B17}"/>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3" name="Marcador de pie de página 2">
            <a:extLst>
              <a:ext uri="{FF2B5EF4-FFF2-40B4-BE49-F238E27FC236}">
                <a16:creationId xmlns:a16="http://schemas.microsoft.com/office/drawing/2014/main" id="{D2E35DC9-040E-4939-AFCE-16864CF028CD}"/>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8B958E10-0078-42BA-9E8E-5F599D3B3A95}"/>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3703059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70338D-F47D-4EF9-988E-5BC93D952B0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FDCB468F-E904-46C9-9875-8FE7EF78A6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05D31D2F-BD31-407B-AAF0-2690CCC48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F2AA1A3-ACCF-439C-A4F5-A9BD1793CBE8}"/>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6" name="Marcador de pie de página 5">
            <a:extLst>
              <a:ext uri="{FF2B5EF4-FFF2-40B4-BE49-F238E27FC236}">
                <a16:creationId xmlns:a16="http://schemas.microsoft.com/office/drawing/2014/main" id="{4184A567-0E5D-41AB-92BC-A38413B3EB9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E94A4B36-23B9-42BE-BA10-AD32DF2BA02F}"/>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107844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452116-EF52-42E3-B5E6-9AA8EB4C5CF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38753E0E-5F9A-4C81-9AB9-29248274CA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E1E5EE12-5E30-4F9B-9401-6C0C11C52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CAC330-7792-451B-AD44-4743E4F157C9}"/>
              </a:ext>
            </a:extLst>
          </p:cNvPr>
          <p:cNvSpPr>
            <a:spLocks noGrp="1"/>
          </p:cNvSpPr>
          <p:nvPr>
            <p:ph type="dt" sz="half" idx="10"/>
          </p:nvPr>
        </p:nvSpPr>
        <p:spPr/>
        <p:txBody>
          <a:bodyPr/>
          <a:lstStyle/>
          <a:p>
            <a:fld id="{F2D01F39-0A27-425B-8FFD-203BF4473BAE}" type="datetimeFigureOut">
              <a:rPr lang="es-PE" smtClean="0"/>
              <a:t>18/05/2022</a:t>
            </a:fld>
            <a:endParaRPr lang="es-PE"/>
          </a:p>
        </p:txBody>
      </p:sp>
      <p:sp>
        <p:nvSpPr>
          <p:cNvPr id="6" name="Marcador de pie de página 5">
            <a:extLst>
              <a:ext uri="{FF2B5EF4-FFF2-40B4-BE49-F238E27FC236}">
                <a16:creationId xmlns:a16="http://schemas.microsoft.com/office/drawing/2014/main" id="{98A4FABA-3F18-4895-ADA3-41B0DAF781F4}"/>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1731A8BB-0B91-4DDE-873E-75F80D264D06}"/>
              </a:ext>
            </a:extLst>
          </p:cNvPr>
          <p:cNvSpPr>
            <a:spLocks noGrp="1"/>
          </p:cNvSpPr>
          <p:nvPr>
            <p:ph type="sldNum" sz="quarter" idx="12"/>
          </p:nvPr>
        </p:nvSpPr>
        <p:spPr/>
        <p:txBody>
          <a:bodyPr/>
          <a:lstStyle/>
          <a:p>
            <a:fld id="{E6954839-7F9D-4104-AE99-E0771D4B118D}" type="slidenum">
              <a:rPr lang="es-PE" smtClean="0"/>
              <a:t>‹Nº›</a:t>
            </a:fld>
            <a:endParaRPr lang="es-PE"/>
          </a:p>
        </p:txBody>
      </p:sp>
    </p:spTree>
    <p:extLst>
      <p:ext uri="{BB962C8B-B14F-4D97-AF65-F5344CB8AC3E}">
        <p14:creationId xmlns:p14="http://schemas.microsoft.com/office/powerpoint/2010/main" val="257672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6BF3609-B92F-4239-9892-CFE47E003B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5C4E725-49DC-4DA2-8BD1-B7E33E61FF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0A05032B-A7BC-4A6B-998B-ED55188CC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01F39-0A27-425B-8FFD-203BF4473BAE}" type="datetimeFigureOut">
              <a:rPr lang="es-PE" smtClean="0"/>
              <a:t>18/05/2022</a:t>
            </a:fld>
            <a:endParaRPr lang="es-PE"/>
          </a:p>
        </p:txBody>
      </p:sp>
      <p:sp>
        <p:nvSpPr>
          <p:cNvPr id="5" name="Marcador de pie de página 4">
            <a:extLst>
              <a:ext uri="{FF2B5EF4-FFF2-40B4-BE49-F238E27FC236}">
                <a16:creationId xmlns:a16="http://schemas.microsoft.com/office/drawing/2014/main" id="{B7DA0C85-3EA1-4BD4-B6FD-EA6216A4E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74508038-A444-4229-9234-D9B275BC2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4839-7F9D-4104-AE99-E0771D4B118D}" type="slidenum">
              <a:rPr lang="es-PE" smtClean="0"/>
              <a:t>‹Nº›</a:t>
            </a:fld>
            <a:endParaRPr lang="es-PE"/>
          </a:p>
        </p:txBody>
      </p:sp>
    </p:spTree>
    <p:extLst>
      <p:ext uri="{BB962C8B-B14F-4D97-AF65-F5344CB8AC3E}">
        <p14:creationId xmlns:p14="http://schemas.microsoft.com/office/powerpoint/2010/main" val="1978923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upa y signo de interrogación">
            <a:extLst>
              <a:ext uri="{FF2B5EF4-FFF2-40B4-BE49-F238E27FC236}">
                <a16:creationId xmlns:a16="http://schemas.microsoft.com/office/drawing/2014/main" id="{4A0AC34C-54A6-6881-F98C-E3BD43925E35}"/>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904EFF5F-324C-480E-9532-177E6FB6499F}"/>
              </a:ext>
            </a:extLst>
          </p:cNvPr>
          <p:cNvSpPr>
            <a:spLocks noGrp="1"/>
          </p:cNvSpPr>
          <p:nvPr>
            <p:ph type="ctrTitle"/>
          </p:nvPr>
        </p:nvSpPr>
        <p:spPr>
          <a:xfrm>
            <a:off x="1524000" y="1122362"/>
            <a:ext cx="9144000" cy="2900518"/>
          </a:xfrm>
        </p:spPr>
        <p:txBody>
          <a:bodyPr>
            <a:normAutofit/>
          </a:bodyPr>
          <a:lstStyle/>
          <a:p>
            <a:r>
              <a:rPr lang="es-PE">
                <a:solidFill>
                  <a:srgbClr val="FFFFFF"/>
                </a:solidFill>
              </a:rPr>
              <a:t>Búsquedas</a:t>
            </a:r>
          </a:p>
        </p:txBody>
      </p:sp>
      <p:sp>
        <p:nvSpPr>
          <p:cNvPr id="3" name="Subtítulo 2">
            <a:extLst>
              <a:ext uri="{FF2B5EF4-FFF2-40B4-BE49-F238E27FC236}">
                <a16:creationId xmlns:a16="http://schemas.microsoft.com/office/drawing/2014/main" id="{B5AC0339-EA65-4647-BB90-21EA4F81C649}"/>
              </a:ext>
            </a:extLst>
          </p:cNvPr>
          <p:cNvSpPr>
            <a:spLocks noGrp="1"/>
          </p:cNvSpPr>
          <p:nvPr>
            <p:ph type="subTitle" idx="1"/>
          </p:nvPr>
        </p:nvSpPr>
        <p:spPr>
          <a:xfrm>
            <a:off x="1524000" y="4159404"/>
            <a:ext cx="9144000" cy="1098395"/>
          </a:xfrm>
        </p:spPr>
        <p:txBody>
          <a:bodyPr>
            <a:normAutofit/>
          </a:bodyPr>
          <a:lstStyle/>
          <a:p>
            <a:endParaRPr lang="es-PE">
              <a:solidFill>
                <a:srgbClr val="FFFFFF"/>
              </a:solidFill>
            </a:endParaRPr>
          </a:p>
        </p:txBody>
      </p:sp>
    </p:spTree>
    <p:extLst>
      <p:ext uri="{BB962C8B-B14F-4D97-AF65-F5344CB8AC3E}">
        <p14:creationId xmlns:p14="http://schemas.microsoft.com/office/powerpoint/2010/main" val="5359456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7E5B4D-AFD8-4953-B0C3-6BDB6464BEDE}"/>
              </a:ext>
            </a:extLst>
          </p:cNvPr>
          <p:cNvPicPr>
            <a:picLocks noChangeAspect="1"/>
          </p:cNvPicPr>
          <p:nvPr/>
        </p:nvPicPr>
        <p:blipFill>
          <a:blip r:embed="rId3"/>
          <a:stretch>
            <a:fillRect/>
          </a:stretch>
        </p:blipFill>
        <p:spPr>
          <a:xfrm>
            <a:off x="1424940" y="193674"/>
            <a:ext cx="9342120" cy="5838825"/>
          </a:xfrm>
          <a:prstGeom prst="rect">
            <a:avLst/>
          </a:prstGeom>
        </p:spPr>
      </p:pic>
      <p:sp>
        <p:nvSpPr>
          <p:cNvPr id="7" name="CuadroTexto 6">
            <a:extLst>
              <a:ext uri="{FF2B5EF4-FFF2-40B4-BE49-F238E27FC236}">
                <a16:creationId xmlns:a16="http://schemas.microsoft.com/office/drawing/2014/main" id="{1D6F29BD-4C0A-4ECE-BFF5-70AF6CBC9F73}"/>
              </a:ext>
            </a:extLst>
          </p:cNvPr>
          <p:cNvSpPr txBox="1"/>
          <p:nvPr/>
        </p:nvSpPr>
        <p:spPr>
          <a:xfrm>
            <a:off x="8382000" y="5329535"/>
            <a:ext cx="2781300" cy="1477328"/>
          </a:xfrm>
          <a:prstGeom prst="rect">
            <a:avLst/>
          </a:prstGeom>
          <a:noFill/>
        </p:spPr>
        <p:txBody>
          <a:bodyPr wrap="square">
            <a:spAutoFit/>
          </a:bodyPr>
          <a:lstStyle/>
          <a:p>
            <a:pPr marL="285750" indent="-285750">
              <a:buFont typeface="Arial" panose="020B0604020202020204" pitchFamily="34" charset="0"/>
              <a:buChar char="•"/>
            </a:pPr>
            <a:r>
              <a:rPr lang="es-PE" dirty="0"/>
              <a:t>Depth: profundidad/niveles</a:t>
            </a:r>
          </a:p>
          <a:p>
            <a:pPr marL="285750" indent="-285750">
              <a:buFont typeface="Arial" panose="020B0604020202020204" pitchFamily="34" charset="0"/>
              <a:buChar char="•"/>
            </a:pPr>
            <a:r>
              <a:rPr lang="es-PE" dirty="0" err="1"/>
              <a:t>Height</a:t>
            </a:r>
            <a:r>
              <a:rPr lang="es-PE" dirty="0"/>
              <a:t>: Altura</a:t>
            </a:r>
          </a:p>
          <a:p>
            <a:pPr marL="285750" indent="-285750">
              <a:buFont typeface="Arial" panose="020B0604020202020204" pitchFamily="34" charset="0"/>
              <a:buChar char="•"/>
            </a:pPr>
            <a:r>
              <a:rPr lang="es-PE" dirty="0"/>
              <a:t>Edge: Borde</a:t>
            </a:r>
          </a:p>
          <a:p>
            <a:pPr marL="285750" indent="-285750">
              <a:buFont typeface="Arial" panose="020B0604020202020204" pitchFamily="34" charset="0"/>
              <a:buChar char="•"/>
            </a:pPr>
            <a:r>
              <a:rPr lang="es-PE" dirty="0" err="1"/>
              <a:t>Leaf</a:t>
            </a:r>
            <a:r>
              <a:rPr lang="es-PE" dirty="0"/>
              <a:t> </a:t>
            </a:r>
            <a:r>
              <a:rPr lang="es-PE" dirty="0" err="1"/>
              <a:t>nodes</a:t>
            </a:r>
            <a:r>
              <a:rPr lang="es-PE" dirty="0"/>
              <a:t>: Nodos hoja</a:t>
            </a:r>
          </a:p>
        </p:txBody>
      </p:sp>
    </p:spTree>
    <p:extLst>
      <p:ext uri="{BB962C8B-B14F-4D97-AF65-F5344CB8AC3E}">
        <p14:creationId xmlns:p14="http://schemas.microsoft.com/office/powerpoint/2010/main" val="348196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320986BD-C8B2-4369-B81A-21D6E8B3CCE1}"/>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2500" b="0" i="0" kern="1200">
                <a:solidFill>
                  <a:srgbClr val="FFFFFF"/>
                </a:solidFill>
                <a:effectLst/>
                <a:latin typeface="+mj-lt"/>
                <a:ea typeface="+mj-ea"/>
                <a:cs typeface="+mj-cs"/>
              </a:rPr>
              <a:t>Los árboles son la estructura de datos fundamental para los algoritmos de búsqueda</a:t>
            </a:r>
            <a:endParaRPr lang="en-US" sz="2500" kern="1200">
              <a:solidFill>
                <a:srgbClr val="FFFFFF"/>
              </a:solidFill>
              <a:latin typeface="+mj-lt"/>
              <a:ea typeface="+mj-ea"/>
              <a:cs typeface="+mj-cs"/>
            </a:endParaRPr>
          </a:p>
        </p:txBody>
      </p:sp>
      <p:pic>
        <p:nvPicPr>
          <p:cNvPr id="3" name="Imagen 2">
            <a:extLst>
              <a:ext uri="{FF2B5EF4-FFF2-40B4-BE49-F238E27FC236}">
                <a16:creationId xmlns:a16="http://schemas.microsoft.com/office/drawing/2014/main" id="{1651F99F-55EC-495F-85EB-94EF140776FB}"/>
              </a:ext>
            </a:extLst>
          </p:cNvPr>
          <p:cNvPicPr>
            <a:picLocks noChangeAspect="1"/>
          </p:cNvPicPr>
          <p:nvPr/>
        </p:nvPicPr>
        <p:blipFill>
          <a:blip r:embed="rId3"/>
          <a:stretch>
            <a:fillRect/>
          </a:stretch>
        </p:blipFill>
        <p:spPr>
          <a:xfrm>
            <a:off x="4777316" y="935928"/>
            <a:ext cx="6780700" cy="4983814"/>
          </a:xfrm>
          <a:prstGeom prst="rect">
            <a:avLst/>
          </a:prstGeom>
        </p:spPr>
      </p:pic>
    </p:spTree>
    <p:extLst>
      <p:ext uri="{BB962C8B-B14F-4D97-AF65-F5344CB8AC3E}">
        <p14:creationId xmlns:p14="http://schemas.microsoft.com/office/powerpoint/2010/main" val="2799497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E3E805F3-BF92-4657-9432-0A6D625D02AF}"/>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Algortimos de Búsqueda Sin Información</a:t>
            </a:r>
          </a:p>
        </p:txBody>
      </p:sp>
      <p:sp>
        <p:nvSpPr>
          <p:cNvPr id="3" name="Marcador de texto 2">
            <a:extLst>
              <a:ext uri="{FF2B5EF4-FFF2-40B4-BE49-F238E27FC236}">
                <a16:creationId xmlns:a16="http://schemas.microsoft.com/office/drawing/2014/main" id="{D877A6C4-8777-4F32-8370-BEAF1C73225B}"/>
              </a:ext>
            </a:extLst>
          </p:cNvPr>
          <p:cNvSpPr>
            <a:spLocks noGrp="1"/>
          </p:cNvSpPr>
          <p:nvPr>
            <p:ph type="body" idx="1"/>
          </p:nvPr>
        </p:nvSpPr>
        <p:spPr>
          <a:xfrm>
            <a:off x="1987499" y="4810308"/>
            <a:ext cx="9003022" cy="1076551"/>
          </a:xfrm>
        </p:spPr>
        <p:txBody>
          <a:bodyPr vert="horz" lIns="91440" tIns="45720" rIns="91440" bIns="45720" rtlCol="0">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4115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68C8E545-1A14-4185-B1C2-02F6202078E7}"/>
              </a:ext>
            </a:extLst>
          </p:cNvPr>
          <p:cNvSpPr>
            <a:spLocks noGrp="1"/>
          </p:cNvSpPr>
          <p:nvPr>
            <p:ph type="title"/>
          </p:nvPr>
        </p:nvSpPr>
        <p:spPr/>
        <p:txBody>
          <a:bodyPr>
            <a:normAutofit fontScale="90000"/>
          </a:bodyPr>
          <a:lstStyle/>
          <a:p>
            <a:r>
              <a:rPr lang="es-ES" b="1" i="0" dirty="0">
                <a:solidFill>
                  <a:srgbClr val="3D3B49"/>
                </a:solidFill>
                <a:effectLst/>
                <a:latin typeface="Noto Serif" panose="02020600060500020200" pitchFamily="18" charset="0"/>
              </a:rPr>
              <a:t>Búsqueda desinformada: buscando soluciones a ciegas</a:t>
            </a:r>
            <a:br>
              <a:rPr lang="es-ES" b="1" i="0" dirty="0">
                <a:solidFill>
                  <a:srgbClr val="3D3B49"/>
                </a:solidFill>
                <a:effectLst/>
                <a:latin typeface="Noto Serif" panose="02020600060500020200" pitchFamily="18" charset="0"/>
              </a:rPr>
            </a:br>
            <a:endParaRPr lang="es-PE" dirty="0"/>
          </a:p>
        </p:txBody>
      </p:sp>
      <p:sp>
        <p:nvSpPr>
          <p:cNvPr id="4" name="Marcador de contenido 3">
            <a:extLst>
              <a:ext uri="{FF2B5EF4-FFF2-40B4-BE49-F238E27FC236}">
                <a16:creationId xmlns:a16="http://schemas.microsoft.com/office/drawing/2014/main" id="{B9104008-7F18-43EA-A7FD-16A6AC2CD101}"/>
              </a:ext>
            </a:extLst>
          </p:cNvPr>
          <p:cNvSpPr>
            <a:spLocks noGrp="1"/>
          </p:cNvSpPr>
          <p:nvPr>
            <p:ph idx="1"/>
          </p:nvPr>
        </p:nvSpPr>
        <p:spPr/>
        <p:txBody>
          <a:bodyPr/>
          <a:lstStyle/>
          <a:p>
            <a:r>
              <a:rPr lang="es-ES" b="0" i="1" dirty="0">
                <a:solidFill>
                  <a:srgbClr val="000000"/>
                </a:solidFill>
                <a:effectLst/>
                <a:latin typeface="Noto serif" panose="02020600060500020200" pitchFamily="18" charset="0"/>
              </a:rPr>
              <a:t>No informado</a:t>
            </a:r>
            <a:r>
              <a:rPr lang="es-ES" b="0" i="0" dirty="0">
                <a:solidFill>
                  <a:srgbClr val="000000"/>
                </a:solidFill>
                <a:effectLst/>
                <a:latin typeface="Noto serif" panose="02020600060500020200" pitchFamily="18" charset="0"/>
              </a:rPr>
              <a:t> </a:t>
            </a:r>
            <a:r>
              <a:rPr lang="es-ES" b="0" i="1" dirty="0">
                <a:solidFill>
                  <a:srgbClr val="000000"/>
                </a:solidFill>
                <a:effectLst/>
                <a:latin typeface="Noto serif" panose="02020600060500020200" pitchFamily="18" charset="0"/>
              </a:rPr>
              <a:t>la búsqueda</a:t>
            </a:r>
            <a:r>
              <a:rPr lang="es-ES" b="0" i="0" dirty="0">
                <a:solidFill>
                  <a:srgbClr val="000000"/>
                </a:solidFill>
                <a:effectLst/>
                <a:latin typeface="Noto serif" panose="02020600060500020200" pitchFamily="18" charset="0"/>
              </a:rPr>
              <a:t> también conocida como </a:t>
            </a:r>
            <a:r>
              <a:rPr lang="es-ES" b="0" i="1" dirty="0">
                <a:solidFill>
                  <a:srgbClr val="000000"/>
                </a:solidFill>
                <a:effectLst/>
                <a:latin typeface="Noto serif" panose="02020600060500020200" pitchFamily="18" charset="0"/>
              </a:rPr>
              <a:t>búsqueda no guiada</a:t>
            </a:r>
            <a:r>
              <a:rPr lang="es-ES" b="0" i="0" dirty="0">
                <a:solidFill>
                  <a:srgbClr val="000000"/>
                </a:solidFill>
                <a:effectLst/>
                <a:latin typeface="Noto serif" panose="02020600060500020200" pitchFamily="18" charset="0"/>
              </a:rPr>
              <a:t> , búsqueda </a:t>
            </a:r>
            <a:r>
              <a:rPr lang="es-ES" b="0" i="1" dirty="0">
                <a:solidFill>
                  <a:srgbClr val="000000"/>
                </a:solidFill>
                <a:effectLst/>
                <a:latin typeface="Noto serif" panose="02020600060500020200" pitchFamily="18" charset="0"/>
              </a:rPr>
              <a:t>ciega</a:t>
            </a:r>
            <a:r>
              <a:rPr lang="es-ES" b="0" i="0" dirty="0">
                <a:solidFill>
                  <a:srgbClr val="000000"/>
                </a:solidFill>
                <a:effectLst/>
                <a:latin typeface="Noto serif" panose="02020600060500020200" pitchFamily="18" charset="0"/>
              </a:rPr>
              <a:t> o </a:t>
            </a:r>
            <a:r>
              <a:rPr lang="es-ES" b="0" i="1" dirty="0">
                <a:solidFill>
                  <a:srgbClr val="000000"/>
                </a:solidFill>
                <a:effectLst/>
                <a:latin typeface="Noto serif" panose="02020600060500020200" pitchFamily="18" charset="0"/>
              </a:rPr>
              <a:t>búsqueda de fuerza bruta</a:t>
            </a:r>
            <a:r>
              <a:rPr lang="es-ES" b="0" i="0" dirty="0">
                <a:solidFill>
                  <a:srgbClr val="000000"/>
                </a:solidFill>
                <a:effectLst/>
                <a:latin typeface="Noto serif" panose="02020600060500020200" pitchFamily="18" charset="0"/>
              </a:rPr>
              <a:t> .</a:t>
            </a:r>
            <a:endParaRPr lang="es-PE" dirty="0"/>
          </a:p>
        </p:txBody>
      </p:sp>
    </p:spTree>
    <p:extLst>
      <p:ext uri="{BB962C8B-B14F-4D97-AF65-F5344CB8AC3E}">
        <p14:creationId xmlns:p14="http://schemas.microsoft.com/office/powerpoint/2010/main" val="1630481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CCF43-44CE-425A-A1D9-83DA146FE0A7}"/>
              </a:ext>
            </a:extLst>
          </p:cNvPr>
          <p:cNvSpPr>
            <a:spLocks noGrp="1"/>
          </p:cNvSpPr>
          <p:nvPr>
            <p:ph type="title"/>
          </p:nvPr>
        </p:nvSpPr>
        <p:spPr/>
        <p:txBody>
          <a:bodyPr/>
          <a:lstStyle/>
          <a:p>
            <a:r>
              <a:rPr lang="es-PE" b="1" dirty="0"/>
              <a:t>Búsquedas óptimas</a:t>
            </a:r>
          </a:p>
        </p:txBody>
      </p:sp>
      <p:sp>
        <p:nvSpPr>
          <p:cNvPr id="3" name="Marcador de contenido 2">
            <a:extLst>
              <a:ext uri="{FF2B5EF4-FFF2-40B4-BE49-F238E27FC236}">
                <a16:creationId xmlns:a16="http://schemas.microsoft.com/office/drawing/2014/main" id="{B1DC142E-F196-404B-BF4B-94A83DB3162C}"/>
              </a:ext>
            </a:extLst>
          </p:cNvPr>
          <p:cNvSpPr>
            <a:spLocks noGrp="1"/>
          </p:cNvSpPr>
          <p:nvPr>
            <p:ph idx="1"/>
          </p:nvPr>
        </p:nvSpPr>
        <p:spPr/>
        <p:txBody>
          <a:bodyPr/>
          <a:lstStyle/>
          <a:p>
            <a:r>
              <a:rPr lang="es-PE" b="0" i="0" dirty="0" err="1">
                <a:solidFill>
                  <a:srgbClr val="000000"/>
                </a:solidFill>
                <a:effectLst/>
                <a:latin typeface="Noto serif" panose="02020600060500020200" pitchFamily="18" charset="0"/>
              </a:rPr>
              <a:t>breadth-first</a:t>
            </a:r>
            <a:r>
              <a:rPr lang="es-PE" b="0" i="0" dirty="0">
                <a:solidFill>
                  <a:srgbClr val="000000"/>
                </a:solidFill>
                <a:effectLst/>
                <a:latin typeface="Noto serif" panose="02020600060500020200" pitchFamily="18" charset="0"/>
              </a:rPr>
              <a:t> </a:t>
            </a:r>
            <a:r>
              <a:rPr lang="es-PE" b="0" i="0" dirty="0" err="1">
                <a:solidFill>
                  <a:srgbClr val="000000"/>
                </a:solidFill>
                <a:effectLst/>
                <a:latin typeface="Noto serif" panose="02020600060500020200" pitchFamily="18" charset="0"/>
              </a:rPr>
              <a:t>search</a:t>
            </a:r>
            <a:r>
              <a:rPr lang="es-PE" b="0" i="0" dirty="0">
                <a:solidFill>
                  <a:srgbClr val="000000"/>
                </a:solidFill>
                <a:effectLst/>
                <a:latin typeface="Noto serif" panose="02020600060500020200" pitchFamily="18" charset="0"/>
              </a:rPr>
              <a:t> (BFS) : busca primero en amplitud</a:t>
            </a:r>
          </a:p>
          <a:p>
            <a:r>
              <a:rPr lang="es-PE" b="0" i="0" dirty="0" err="1">
                <a:solidFill>
                  <a:srgbClr val="000000"/>
                </a:solidFill>
                <a:effectLst/>
                <a:latin typeface="Noto serif" panose="02020600060500020200" pitchFamily="18" charset="0"/>
              </a:rPr>
              <a:t>depth-first</a:t>
            </a:r>
            <a:r>
              <a:rPr lang="es-PE" b="0" i="0" dirty="0">
                <a:solidFill>
                  <a:srgbClr val="000000"/>
                </a:solidFill>
                <a:effectLst/>
                <a:latin typeface="Noto serif" panose="02020600060500020200" pitchFamily="18" charset="0"/>
              </a:rPr>
              <a:t> </a:t>
            </a:r>
            <a:r>
              <a:rPr lang="es-PE" b="0" i="0" dirty="0" err="1">
                <a:solidFill>
                  <a:srgbClr val="000000"/>
                </a:solidFill>
                <a:effectLst/>
                <a:latin typeface="Noto serif" panose="02020600060500020200" pitchFamily="18" charset="0"/>
              </a:rPr>
              <a:t>search</a:t>
            </a:r>
            <a:r>
              <a:rPr lang="es-PE" b="0" i="0" dirty="0">
                <a:solidFill>
                  <a:srgbClr val="000000"/>
                </a:solidFill>
                <a:effectLst/>
                <a:latin typeface="Noto serif" panose="02020600060500020200" pitchFamily="18" charset="0"/>
              </a:rPr>
              <a:t> (DFS): búsqueda en profundidad</a:t>
            </a:r>
            <a:endParaRPr lang="es-PE" dirty="0"/>
          </a:p>
        </p:txBody>
      </p:sp>
    </p:spTree>
    <p:extLst>
      <p:ext uri="{BB962C8B-B14F-4D97-AF65-F5344CB8AC3E}">
        <p14:creationId xmlns:p14="http://schemas.microsoft.com/office/powerpoint/2010/main" val="271660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EFBE1-0AFA-47DF-942D-C4E581023B9D}"/>
              </a:ext>
            </a:extLst>
          </p:cNvPr>
          <p:cNvSpPr>
            <a:spLocks noGrp="1"/>
          </p:cNvSpPr>
          <p:nvPr>
            <p:ph type="title"/>
          </p:nvPr>
        </p:nvSpPr>
        <p:spPr/>
        <p:txBody>
          <a:bodyPr/>
          <a:lstStyle/>
          <a:p>
            <a:r>
              <a:rPr lang="es-PE" b="0" i="1" dirty="0">
                <a:solidFill>
                  <a:srgbClr val="000000"/>
                </a:solidFill>
                <a:effectLst/>
                <a:latin typeface="Noto serif" panose="02020600060500020200" pitchFamily="18" charset="0"/>
              </a:rPr>
              <a:t>Búsqueda en amplitud, </a:t>
            </a:r>
            <a:r>
              <a:rPr lang="es-PE" b="0" i="0" dirty="0">
                <a:solidFill>
                  <a:srgbClr val="000000"/>
                </a:solidFill>
                <a:effectLst/>
                <a:latin typeface="Noto serif" panose="02020600060500020200" pitchFamily="18" charset="0"/>
              </a:rPr>
              <a:t>BFS</a:t>
            </a:r>
            <a:endParaRPr lang="es-PE" dirty="0"/>
          </a:p>
        </p:txBody>
      </p:sp>
      <p:sp>
        <p:nvSpPr>
          <p:cNvPr id="3" name="Marcador de contenido 2">
            <a:extLst>
              <a:ext uri="{FF2B5EF4-FFF2-40B4-BE49-F238E27FC236}">
                <a16:creationId xmlns:a16="http://schemas.microsoft.com/office/drawing/2014/main" id="{23A35B02-5AF4-4AA7-9708-121DCD0EC9A5}"/>
              </a:ext>
            </a:extLst>
          </p:cNvPr>
          <p:cNvSpPr>
            <a:spLocks noGrp="1"/>
          </p:cNvSpPr>
          <p:nvPr>
            <p:ph idx="1"/>
          </p:nvPr>
        </p:nvSpPr>
        <p:spPr/>
        <p:txBody>
          <a:bodyPr/>
          <a:lstStyle/>
          <a:p>
            <a:r>
              <a:rPr lang="es-ES" sz="2400" b="1" i="0" dirty="0">
                <a:solidFill>
                  <a:srgbClr val="3D3B49"/>
                </a:solidFill>
                <a:effectLst/>
                <a:latin typeface="Noto Serif" panose="02020600060500020200" pitchFamily="18" charset="0"/>
              </a:rPr>
              <a:t>Búsqueda primero en amplitud: mirar a lo ancho antes de mirar a lo profundo</a:t>
            </a:r>
          </a:p>
          <a:p>
            <a:endParaRPr lang="es-PE" dirty="0"/>
          </a:p>
        </p:txBody>
      </p:sp>
      <p:pic>
        <p:nvPicPr>
          <p:cNvPr id="5" name="Imagen 4">
            <a:extLst>
              <a:ext uri="{FF2B5EF4-FFF2-40B4-BE49-F238E27FC236}">
                <a16:creationId xmlns:a16="http://schemas.microsoft.com/office/drawing/2014/main" id="{7C11C529-87D0-4C26-9B14-AE61C148F8BC}"/>
              </a:ext>
            </a:extLst>
          </p:cNvPr>
          <p:cNvPicPr>
            <a:picLocks noChangeAspect="1"/>
          </p:cNvPicPr>
          <p:nvPr/>
        </p:nvPicPr>
        <p:blipFill>
          <a:blip r:embed="rId3"/>
          <a:stretch>
            <a:fillRect/>
          </a:stretch>
        </p:blipFill>
        <p:spPr>
          <a:xfrm>
            <a:off x="1016000" y="2513012"/>
            <a:ext cx="4748059" cy="2110834"/>
          </a:xfrm>
          <a:prstGeom prst="rect">
            <a:avLst/>
          </a:prstGeom>
        </p:spPr>
      </p:pic>
      <p:pic>
        <p:nvPicPr>
          <p:cNvPr id="7" name="Imagen 6">
            <a:extLst>
              <a:ext uri="{FF2B5EF4-FFF2-40B4-BE49-F238E27FC236}">
                <a16:creationId xmlns:a16="http://schemas.microsoft.com/office/drawing/2014/main" id="{C44843CE-7623-45DB-BA54-8CA3EA1FB1E5}"/>
              </a:ext>
            </a:extLst>
          </p:cNvPr>
          <p:cNvPicPr>
            <a:picLocks noChangeAspect="1"/>
          </p:cNvPicPr>
          <p:nvPr/>
        </p:nvPicPr>
        <p:blipFill>
          <a:blip r:embed="rId4"/>
          <a:stretch>
            <a:fillRect/>
          </a:stretch>
        </p:blipFill>
        <p:spPr>
          <a:xfrm>
            <a:off x="7210425" y="2552328"/>
            <a:ext cx="4143375" cy="1753343"/>
          </a:xfrm>
          <a:prstGeom prst="rect">
            <a:avLst/>
          </a:prstGeom>
        </p:spPr>
      </p:pic>
      <p:pic>
        <p:nvPicPr>
          <p:cNvPr id="9" name="Imagen 8">
            <a:extLst>
              <a:ext uri="{FF2B5EF4-FFF2-40B4-BE49-F238E27FC236}">
                <a16:creationId xmlns:a16="http://schemas.microsoft.com/office/drawing/2014/main" id="{C957B7D7-5208-464E-B7A2-9880934EB0FF}"/>
              </a:ext>
            </a:extLst>
          </p:cNvPr>
          <p:cNvPicPr>
            <a:picLocks noChangeAspect="1"/>
          </p:cNvPicPr>
          <p:nvPr/>
        </p:nvPicPr>
        <p:blipFill>
          <a:blip r:embed="rId5"/>
          <a:stretch>
            <a:fillRect/>
          </a:stretch>
        </p:blipFill>
        <p:spPr>
          <a:xfrm>
            <a:off x="1393826" y="4930775"/>
            <a:ext cx="4054474" cy="1803027"/>
          </a:xfrm>
          <a:prstGeom prst="rect">
            <a:avLst/>
          </a:prstGeom>
        </p:spPr>
      </p:pic>
      <p:pic>
        <p:nvPicPr>
          <p:cNvPr id="11" name="Imagen 10">
            <a:extLst>
              <a:ext uri="{FF2B5EF4-FFF2-40B4-BE49-F238E27FC236}">
                <a16:creationId xmlns:a16="http://schemas.microsoft.com/office/drawing/2014/main" id="{B4D9C20E-19DE-4A4F-9979-039E7056D67B}"/>
              </a:ext>
            </a:extLst>
          </p:cNvPr>
          <p:cNvPicPr>
            <a:picLocks noChangeAspect="1"/>
          </p:cNvPicPr>
          <p:nvPr/>
        </p:nvPicPr>
        <p:blipFill>
          <a:blip r:embed="rId6"/>
          <a:stretch>
            <a:fillRect/>
          </a:stretch>
        </p:blipFill>
        <p:spPr>
          <a:xfrm>
            <a:off x="6933103" y="4511796"/>
            <a:ext cx="4838436" cy="2110834"/>
          </a:xfrm>
          <a:prstGeom prst="rect">
            <a:avLst/>
          </a:prstGeom>
        </p:spPr>
      </p:pic>
      <p:sp>
        <p:nvSpPr>
          <p:cNvPr id="4" name="Flecha: a la derecha 3">
            <a:extLst>
              <a:ext uri="{FF2B5EF4-FFF2-40B4-BE49-F238E27FC236}">
                <a16:creationId xmlns:a16="http://schemas.microsoft.com/office/drawing/2014/main" id="{7E567C2A-3A5A-4AA0-97ED-231D98AF331A}"/>
              </a:ext>
            </a:extLst>
          </p:cNvPr>
          <p:cNvSpPr/>
          <p:nvPr/>
        </p:nvSpPr>
        <p:spPr>
          <a:xfrm>
            <a:off x="5878286" y="3252651"/>
            <a:ext cx="595539" cy="67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2</a:t>
            </a:r>
          </a:p>
        </p:txBody>
      </p:sp>
      <p:sp>
        <p:nvSpPr>
          <p:cNvPr id="12" name="Flecha: a la derecha 11">
            <a:extLst>
              <a:ext uri="{FF2B5EF4-FFF2-40B4-BE49-F238E27FC236}">
                <a16:creationId xmlns:a16="http://schemas.microsoft.com/office/drawing/2014/main" id="{F67953A1-62FC-41E4-8B2E-0B6E9508BCAD}"/>
              </a:ext>
            </a:extLst>
          </p:cNvPr>
          <p:cNvSpPr/>
          <p:nvPr/>
        </p:nvSpPr>
        <p:spPr>
          <a:xfrm>
            <a:off x="420461" y="5229614"/>
            <a:ext cx="595539" cy="67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3</a:t>
            </a:r>
          </a:p>
        </p:txBody>
      </p:sp>
      <p:sp>
        <p:nvSpPr>
          <p:cNvPr id="13" name="Flecha: a la derecha 12">
            <a:extLst>
              <a:ext uri="{FF2B5EF4-FFF2-40B4-BE49-F238E27FC236}">
                <a16:creationId xmlns:a16="http://schemas.microsoft.com/office/drawing/2014/main" id="{F30C900F-4064-4A1F-A16A-78FBA5ED9A89}"/>
              </a:ext>
            </a:extLst>
          </p:cNvPr>
          <p:cNvSpPr/>
          <p:nvPr/>
        </p:nvSpPr>
        <p:spPr>
          <a:xfrm>
            <a:off x="5966939" y="5229614"/>
            <a:ext cx="595539" cy="67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4</a:t>
            </a:r>
          </a:p>
        </p:txBody>
      </p:sp>
      <p:sp>
        <p:nvSpPr>
          <p:cNvPr id="14" name="Flecha: a la derecha 13">
            <a:extLst>
              <a:ext uri="{FF2B5EF4-FFF2-40B4-BE49-F238E27FC236}">
                <a16:creationId xmlns:a16="http://schemas.microsoft.com/office/drawing/2014/main" id="{D5B5BA00-7982-4AB0-AAEC-A047EB20F79C}"/>
              </a:ext>
            </a:extLst>
          </p:cNvPr>
          <p:cNvSpPr/>
          <p:nvPr/>
        </p:nvSpPr>
        <p:spPr>
          <a:xfrm>
            <a:off x="540430" y="3252651"/>
            <a:ext cx="595539" cy="67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1</a:t>
            </a:r>
          </a:p>
        </p:txBody>
      </p:sp>
    </p:spTree>
    <p:extLst>
      <p:ext uri="{BB962C8B-B14F-4D97-AF65-F5344CB8AC3E}">
        <p14:creationId xmlns:p14="http://schemas.microsoft.com/office/powerpoint/2010/main" val="3141066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A74B39F-2D4C-48EF-AC29-70A99FDCB866}"/>
              </a:ext>
            </a:extLst>
          </p:cNvPr>
          <p:cNvPicPr>
            <a:picLocks noChangeAspect="1"/>
          </p:cNvPicPr>
          <p:nvPr/>
        </p:nvPicPr>
        <p:blipFill>
          <a:blip r:embed="rId2"/>
          <a:stretch>
            <a:fillRect/>
          </a:stretch>
        </p:blipFill>
        <p:spPr>
          <a:xfrm>
            <a:off x="2478088" y="1106058"/>
            <a:ext cx="5097963" cy="2234556"/>
          </a:xfrm>
          <a:prstGeom prst="rect">
            <a:avLst/>
          </a:prstGeom>
        </p:spPr>
      </p:pic>
      <p:sp>
        <p:nvSpPr>
          <p:cNvPr id="7" name="CuadroTexto 6">
            <a:extLst>
              <a:ext uri="{FF2B5EF4-FFF2-40B4-BE49-F238E27FC236}">
                <a16:creationId xmlns:a16="http://schemas.microsoft.com/office/drawing/2014/main" id="{0FA8209D-464F-415C-8605-A8875596DCB2}"/>
              </a:ext>
            </a:extLst>
          </p:cNvPr>
          <p:cNvSpPr txBox="1"/>
          <p:nvPr/>
        </p:nvSpPr>
        <p:spPr>
          <a:xfrm>
            <a:off x="8402683" y="1761671"/>
            <a:ext cx="927498" cy="461665"/>
          </a:xfrm>
          <a:prstGeom prst="rect">
            <a:avLst/>
          </a:prstGeom>
          <a:noFill/>
        </p:spPr>
        <p:txBody>
          <a:bodyPr wrap="none" rtlCol="0">
            <a:spAutoFit/>
          </a:bodyPr>
          <a:lstStyle/>
          <a:p>
            <a:r>
              <a:rPr lang="es-PE" sz="2400" dirty="0" err="1"/>
              <a:t>Etc</a:t>
            </a:r>
            <a:r>
              <a:rPr lang="es-PE" sz="2400" dirty="0"/>
              <a:t>…..</a:t>
            </a:r>
          </a:p>
        </p:txBody>
      </p:sp>
      <p:sp>
        <p:nvSpPr>
          <p:cNvPr id="8" name="Flecha: a la derecha 7">
            <a:extLst>
              <a:ext uri="{FF2B5EF4-FFF2-40B4-BE49-F238E27FC236}">
                <a16:creationId xmlns:a16="http://schemas.microsoft.com/office/drawing/2014/main" id="{96EA7BBB-D786-4BF3-B4AE-8881A5907563}"/>
              </a:ext>
            </a:extLst>
          </p:cNvPr>
          <p:cNvSpPr/>
          <p:nvPr/>
        </p:nvSpPr>
        <p:spPr>
          <a:xfrm>
            <a:off x="1135743" y="1548138"/>
            <a:ext cx="595539" cy="6751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dirty="0"/>
              <a:t>5</a:t>
            </a:r>
          </a:p>
        </p:txBody>
      </p:sp>
    </p:spTree>
    <p:extLst>
      <p:ext uri="{BB962C8B-B14F-4D97-AF65-F5344CB8AC3E}">
        <p14:creationId xmlns:p14="http://schemas.microsoft.com/office/powerpoint/2010/main" val="1918572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E87DAC0-3B6E-4116-BE63-3706FEB03FF7}"/>
              </a:ext>
            </a:extLst>
          </p:cNvPr>
          <p:cNvPicPr>
            <a:picLocks noChangeAspect="1"/>
          </p:cNvPicPr>
          <p:nvPr/>
        </p:nvPicPr>
        <p:blipFill rotWithShape="1">
          <a:blip r:embed="rId2"/>
          <a:srcRect l="1848" r="50913"/>
          <a:stretch/>
        </p:blipFill>
        <p:spPr>
          <a:xfrm>
            <a:off x="2952205" y="255031"/>
            <a:ext cx="6518365" cy="5431513"/>
          </a:xfrm>
          <a:prstGeom prst="rect">
            <a:avLst/>
          </a:prstGeom>
        </p:spPr>
      </p:pic>
      <p:sp>
        <p:nvSpPr>
          <p:cNvPr id="3" name="CuadroTexto 2">
            <a:extLst>
              <a:ext uri="{FF2B5EF4-FFF2-40B4-BE49-F238E27FC236}">
                <a16:creationId xmlns:a16="http://schemas.microsoft.com/office/drawing/2014/main" id="{3B8FCCC6-3EF0-46E7-AF16-1A966600B24A}"/>
              </a:ext>
            </a:extLst>
          </p:cNvPr>
          <p:cNvSpPr txBox="1"/>
          <p:nvPr/>
        </p:nvSpPr>
        <p:spPr>
          <a:xfrm>
            <a:off x="466861" y="313815"/>
            <a:ext cx="1965025" cy="461665"/>
          </a:xfrm>
          <a:prstGeom prst="rect">
            <a:avLst/>
          </a:prstGeom>
          <a:noFill/>
        </p:spPr>
        <p:txBody>
          <a:bodyPr wrap="none" rtlCol="0">
            <a:spAutoFit/>
          </a:bodyPr>
          <a:lstStyle/>
          <a:p>
            <a:r>
              <a:rPr lang="es-PE" sz="2400" b="1" dirty="0"/>
              <a:t>Otro Ejemplo:</a:t>
            </a:r>
          </a:p>
        </p:txBody>
      </p:sp>
    </p:spTree>
    <p:extLst>
      <p:ext uri="{BB962C8B-B14F-4D97-AF65-F5344CB8AC3E}">
        <p14:creationId xmlns:p14="http://schemas.microsoft.com/office/powerpoint/2010/main" val="4281366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E87DAC0-3B6E-4116-BE63-3706FEB03FF7}"/>
              </a:ext>
            </a:extLst>
          </p:cNvPr>
          <p:cNvPicPr>
            <a:picLocks noChangeAspect="1"/>
          </p:cNvPicPr>
          <p:nvPr/>
        </p:nvPicPr>
        <p:blipFill rotWithShape="1">
          <a:blip r:embed="rId2"/>
          <a:srcRect l="1848" r="50913"/>
          <a:stretch/>
        </p:blipFill>
        <p:spPr>
          <a:xfrm>
            <a:off x="2952205" y="255031"/>
            <a:ext cx="6518365" cy="5431513"/>
          </a:xfrm>
          <a:prstGeom prst="rect">
            <a:avLst/>
          </a:prstGeom>
        </p:spPr>
      </p:pic>
      <p:sp>
        <p:nvSpPr>
          <p:cNvPr id="3" name="CuadroTexto 2">
            <a:extLst>
              <a:ext uri="{FF2B5EF4-FFF2-40B4-BE49-F238E27FC236}">
                <a16:creationId xmlns:a16="http://schemas.microsoft.com/office/drawing/2014/main" id="{3B8FCCC6-3EF0-46E7-AF16-1A966600B24A}"/>
              </a:ext>
            </a:extLst>
          </p:cNvPr>
          <p:cNvSpPr txBox="1"/>
          <p:nvPr/>
        </p:nvSpPr>
        <p:spPr>
          <a:xfrm>
            <a:off x="466861" y="313815"/>
            <a:ext cx="1965025" cy="461665"/>
          </a:xfrm>
          <a:prstGeom prst="rect">
            <a:avLst/>
          </a:prstGeom>
          <a:noFill/>
        </p:spPr>
        <p:txBody>
          <a:bodyPr wrap="none" rtlCol="0">
            <a:spAutoFit/>
          </a:bodyPr>
          <a:lstStyle/>
          <a:p>
            <a:r>
              <a:rPr lang="es-PE" sz="2400" b="1" dirty="0"/>
              <a:t>Otro Ejemplo:</a:t>
            </a:r>
          </a:p>
        </p:txBody>
      </p:sp>
      <p:pic>
        <p:nvPicPr>
          <p:cNvPr id="5" name="Imagen 4">
            <a:extLst>
              <a:ext uri="{FF2B5EF4-FFF2-40B4-BE49-F238E27FC236}">
                <a16:creationId xmlns:a16="http://schemas.microsoft.com/office/drawing/2014/main" id="{FDDD8320-6FD8-4588-A498-11700706756E}"/>
              </a:ext>
            </a:extLst>
          </p:cNvPr>
          <p:cNvPicPr>
            <a:picLocks noChangeAspect="1"/>
          </p:cNvPicPr>
          <p:nvPr/>
        </p:nvPicPr>
        <p:blipFill>
          <a:blip r:embed="rId3"/>
          <a:stretch>
            <a:fillRect/>
          </a:stretch>
        </p:blipFill>
        <p:spPr>
          <a:xfrm>
            <a:off x="3236818" y="5401556"/>
            <a:ext cx="6233752" cy="1335804"/>
          </a:xfrm>
          <a:prstGeom prst="rect">
            <a:avLst/>
          </a:prstGeom>
        </p:spPr>
      </p:pic>
    </p:spTree>
    <p:extLst>
      <p:ext uri="{BB962C8B-B14F-4D97-AF65-F5344CB8AC3E}">
        <p14:creationId xmlns:p14="http://schemas.microsoft.com/office/powerpoint/2010/main" val="735736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E71443E-ABFA-4636-874E-778E9BDF6987}"/>
              </a:ext>
            </a:extLst>
          </p:cNvPr>
          <p:cNvPicPr>
            <a:picLocks noChangeAspect="1"/>
          </p:cNvPicPr>
          <p:nvPr/>
        </p:nvPicPr>
        <p:blipFill rotWithShape="1">
          <a:blip r:embed="rId2"/>
          <a:srcRect r="57470"/>
          <a:stretch/>
        </p:blipFill>
        <p:spPr>
          <a:xfrm>
            <a:off x="266700" y="1052512"/>
            <a:ext cx="4958443" cy="4752975"/>
          </a:xfrm>
          <a:prstGeom prst="rect">
            <a:avLst/>
          </a:prstGeom>
        </p:spPr>
      </p:pic>
      <p:sp>
        <p:nvSpPr>
          <p:cNvPr id="5" name="CuadroTexto 4">
            <a:extLst>
              <a:ext uri="{FF2B5EF4-FFF2-40B4-BE49-F238E27FC236}">
                <a16:creationId xmlns:a16="http://schemas.microsoft.com/office/drawing/2014/main" id="{8E985F8D-8639-EF4E-BF28-6FB9CCF2D85B}"/>
              </a:ext>
            </a:extLst>
          </p:cNvPr>
          <p:cNvSpPr txBox="1"/>
          <p:nvPr/>
        </p:nvSpPr>
        <p:spPr>
          <a:xfrm>
            <a:off x="535576" y="431074"/>
            <a:ext cx="4376057" cy="461665"/>
          </a:xfrm>
          <a:prstGeom prst="rect">
            <a:avLst/>
          </a:prstGeom>
          <a:noFill/>
        </p:spPr>
        <p:txBody>
          <a:bodyPr wrap="square" rtlCol="0">
            <a:spAutoFit/>
          </a:bodyPr>
          <a:lstStyle/>
          <a:p>
            <a:r>
              <a:rPr lang="es-PE" sz="2400" b="1" dirty="0"/>
              <a:t>Ir de D hasta T por Amplitud</a:t>
            </a:r>
          </a:p>
        </p:txBody>
      </p:sp>
    </p:spTree>
    <p:extLst>
      <p:ext uri="{BB962C8B-B14F-4D97-AF65-F5344CB8AC3E}">
        <p14:creationId xmlns:p14="http://schemas.microsoft.com/office/powerpoint/2010/main" val="966288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49E78F-094C-4693-861D-9B57461B3979}"/>
              </a:ext>
            </a:extLst>
          </p:cNvPr>
          <p:cNvSpPr>
            <a:spLocks noGrp="1"/>
          </p:cNvSpPr>
          <p:nvPr>
            <p:ph type="title"/>
          </p:nvPr>
        </p:nvSpPr>
        <p:spPr>
          <a:xfrm>
            <a:off x="1653363" y="365760"/>
            <a:ext cx="9367203" cy="1188720"/>
          </a:xfrm>
        </p:spPr>
        <p:txBody>
          <a:bodyPr>
            <a:normAutofit/>
          </a:bodyPr>
          <a:lstStyle/>
          <a:p>
            <a:r>
              <a:rPr lang="es-ES" dirty="0"/>
              <a:t>Necesidades</a:t>
            </a:r>
            <a:endParaRPr lang="es-PE"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3AF9E98D-BC80-4BE2-8DBF-42CBFB6D3093}"/>
              </a:ext>
            </a:extLst>
          </p:cNvPr>
          <p:cNvSpPr>
            <a:spLocks noGrp="1"/>
          </p:cNvSpPr>
          <p:nvPr>
            <p:ph idx="1"/>
          </p:nvPr>
        </p:nvSpPr>
        <p:spPr>
          <a:xfrm>
            <a:off x="1653363" y="2176272"/>
            <a:ext cx="9367204" cy="4041648"/>
          </a:xfrm>
        </p:spPr>
        <p:txBody>
          <a:bodyPr anchor="t">
            <a:normAutofit/>
          </a:bodyPr>
          <a:lstStyle/>
          <a:p>
            <a:r>
              <a:rPr lang="es-ES" sz="2400" b="0" i="0" dirty="0">
                <a:effectLst/>
                <a:latin typeface="Noto serif" panose="02020600060500020200" pitchFamily="18" charset="0"/>
              </a:rPr>
              <a:t>La intuición de planificar y buscar</a:t>
            </a:r>
          </a:p>
          <a:p>
            <a:pPr>
              <a:buFont typeface="Arial" panose="020B0604020202020204" pitchFamily="34" charset="0"/>
              <a:buChar char="•"/>
            </a:pPr>
            <a:r>
              <a:rPr lang="es-PE" sz="2400" b="0" i="0" dirty="0">
                <a:effectLst/>
                <a:latin typeface="Noto serif" panose="02020600060500020200" pitchFamily="18" charset="0"/>
              </a:rPr>
              <a:t>Identificar problemas aptos para ser resueltos utilizando algoritmos de búsqueda.</a:t>
            </a:r>
          </a:p>
          <a:p>
            <a:pPr>
              <a:buFont typeface="Arial" panose="020B0604020202020204" pitchFamily="34" charset="0"/>
              <a:buChar char="•"/>
            </a:pPr>
            <a:r>
              <a:rPr lang="es-PE" sz="2400" b="0" i="0" dirty="0">
                <a:effectLst/>
                <a:latin typeface="Noto serif" panose="02020600060500020200" pitchFamily="18" charset="0"/>
              </a:rPr>
              <a:t>Representar espacios problemáticos de una manera adecuada para ser procesados ​​por algoritmos de búsqueda.</a:t>
            </a:r>
          </a:p>
          <a:p>
            <a:pPr>
              <a:buFont typeface="Arial" panose="020B0604020202020204" pitchFamily="34" charset="0"/>
              <a:buChar char="•"/>
            </a:pPr>
            <a:r>
              <a:rPr lang="es-PE" sz="2400" b="0" i="0" dirty="0">
                <a:effectLst/>
                <a:latin typeface="Noto serif" panose="02020600060500020200" pitchFamily="18" charset="0"/>
              </a:rPr>
              <a:t>Comprender y diseñar algoritmos de búsquedas son fundamentales para resolver problemas</a:t>
            </a:r>
          </a:p>
          <a:p>
            <a:endParaRPr lang="es-PE" sz="2400" dirty="0"/>
          </a:p>
        </p:txBody>
      </p:sp>
    </p:spTree>
    <p:extLst>
      <p:ext uri="{BB962C8B-B14F-4D97-AF65-F5344CB8AC3E}">
        <p14:creationId xmlns:p14="http://schemas.microsoft.com/office/powerpoint/2010/main" val="3485509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BD2B7C5-4D80-8356-C2B6-712828E45EC2}"/>
              </a:ext>
            </a:extLst>
          </p:cNvPr>
          <p:cNvPicPr>
            <a:picLocks noChangeAspect="1"/>
          </p:cNvPicPr>
          <p:nvPr/>
        </p:nvPicPr>
        <p:blipFill>
          <a:blip r:embed="rId2"/>
          <a:stretch>
            <a:fillRect/>
          </a:stretch>
        </p:blipFill>
        <p:spPr>
          <a:xfrm>
            <a:off x="266700" y="1052512"/>
            <a:ext cx="11658600" cy="4752975"/>
          </a:xfrm>
          <a:prstGeom prst="rect">
            <a:avLst/>
          </a:prstGeom>
        </p:spPr>
      </p:pic>
      <p:sp>
        <p:nvSpPr>
          <p:cNvPr id="3" name="CuadroTexto 2">
            <a:extLst>
              <a:ext uri="{FF2B5EF4-FFF2-40B4-BE49-F238E27FC236}">
                <a16:creationId xmlns:a16="http://schemas.microsoft.com/office/drawing/2014/main" id="{E51571BC-19A1-D91A-83F6-2E4EF37AE360}"/>
              </a:ext>
            </a:extLst>
          </p:cNvPr>
          <p:cNvSpPr txBox="1"/>
          <p:nvPr/>
        </p:nvSpPr>
        <p:spPr>
          <a:xfrm>
            <a:off x="535576" y="431074"/>
            <a:ext cx="4376057" cy="461665"/>
          </a:xfrm>
          <a:prstGeom prst="rect">
            <a:avLst/>
          </a:prstGeom>
          <a:noFill/>
        </p:spPr>
        <p:txBody>
          <a:bodyPr wrap="square" rtlCol="0">
            <a:spAutoFit/>
          </a:bodyPr>
          <a:lstStyle/>
          <a:p>
            <a:r>
              <a:rPr lang="es-PE" sz="2400" b="1" dirty="0"/>
              <a:t>Ir de D hasta T por Amplitud</a:t>
            </a:r>
          </a:p>
        </p:txBody>
      </p:sp>
    </p:spTree>
    <p:extLst>
      <p:ext uri="{BB962C8B-B14F-4D97-AF65-F5344CB8AC3E}">
        <p14:creationId xmlns:p14="http://schemas.microsoft.com/office/powerpoint/2010/main" val="119395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44CEFFF-36B9-4CDA-A929-1ED36B1CB918}"/>
              </a:ext>
            </a:extLst>
          </p:cNvPr>
          <p:cNvPicPr>
            <a:picLocks noChangeAspect="1"/>
          </p:cNvPicPr>
          <p:nvPr/>
        </p:nvPicPr>
        <p:blipFill>
          <a:blip r:embed="rId2"/>
          <a:stretch>
            <a:fillRect/>
          </a:stretch>
        </p:blipFill>
        <p:spPr>
          <a:xfrm>
            <a:off x="0" y="521077"/>
            <a:ext cx="12192000" cy="5815846"/>
          </a:xfrm>
          <a:prstGeom prst="rect">
            <a:avLst/>
          </a:prstGeom>
        </p:spPr>
      </p:pic>
    </p:spTree>
    <p:extLst>
      <p:ext uri="{BB962C8B-B14F-4D97-AF65-F5344CB8AC3E}">
        <p14:creationId xmlns:p14="http://schemas.microsoft.com/office/powerpoint/2010/main" val="191714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1A9F3-EA0F-4220-832A-CF598FC1AD86}"/>
              </a:ext>
            </a:extLst>
          </p:cNvPr>
          <p:cNvSpPr>
            <a:spLocks noGrp="1"/>
          </p:cNvSpPr>
          <p:nvPr>
            <p:ph type="title"/>
          </p:nvPr>
        </p:nvSpPr>
        <p:spPr/>
        <p:txBody>
          <a:bodyPr>
            <a:normAutofit fontScale="90000"/>
          </a:bodyPr>
          <a:lstStyle/>
          <a:p>
            <a:r>
              <a:rPr lang="es-ES" sz="4000" b="1" i="0" dirty="0">
                <a:solidFill>
                  <a:srgbClr val="3D3B49"/>
                </a:solidFill>
                <a:effectLst/>
                <a:latin typeface="Noto Serif" panose="02020600060500020200" pitchFamily="18" charset="0"/>
              </a:rPr>
              <a:t>Búsqueda en profundidad primero: mirar en profundidad antes de mirar a lo ancho</a:t>
            </a:r>
            <a:br>
              <a:rPr lang="es-ES" b="1" i="0" dirty="0">
                <a:solidFill>
                  <a:srgbClr val="3D3B49"/>
                </a:solidFill>
                <a:effectLst/>
                <a:latin typeface="Noto Serif" panose="02020600060500020200" pitchFamily="18" charset="0"/>
              </a:rPr>
            </a:br>
            <a:endParaRPr lang="es-PE" dirty="0"/>
          </a:p>
        </p:txBody>
      </p:sp>
      <p:sp>
        <p:nvSpPr>
          <p:cNvPr id="3" name="Marcador de contenido 2">
            <a:extLst>
              <a:ext uri="{FF2B5EF4-FFF2-40B4-BE49-F238E27FC236}">
                <a16:creationId xmlns:a16="http://schemas.microsoft.com/office/drawing/2014/main" id="{0A2B2861-80D9-487D-80EC-6422121B00A1}"/>
              </a:ext>
            </a:extLst>
          </p:cNvPr>
          <p:cNvSpPr>
            <a:spLocks noGrp="1"/>
          </p:cNvSpPr>
          <p:nvPr>
            <p:ph idx="1"/>
          </p:nvPr>
        </p:nvSpPr>
        <p:spPr/>
        <p:txBody>
          <a:bodyPr/>
          <a:lstStyle/>
          <a:p>
            <a:r>
              <a:rPr lang="es-ES" b="0" i="1" dirty="0">
                <a:solidFill>
                  <a:srgbClr val="000000"/>
                </a:solidFill>
                <a:effectLst/>
                <a:latin typeface="Noto serif" panose="02020600060500020200" pitchFamily="18" charset="0"/>
              </a:rPr>
              <a:t>La búsqueda en profundidad</a:t>
            </a:r>
            <a:r>
              <a:rPr lang="es-ES" b="0" i="0" dirty="0">
                <a:solidFill>
                  <a:srgbClr val="000000"/>
                </a:solidFill>
                <a:effectLst/>
                <a:latin typeface="Noto serif" panose="02020600060500020200" pitchFamily="18" charset="0"/>
              </a:rPr>
              <a:t> es otro algoritmo que se utiliza para atravesar un árbol o generar nodos y rutas en un árbol. </a:t>
            </a:r>
          </a:p>
          <a:p>
            <a:r>
              <a:rPr lang="es-ES" b="0" i="0" dirty="0">
                <a:solidFill>
                  <a:srgbClr val="000000"/>
                </a:solidFill>
                <a:effectLst/>
                <a:latin typeface="Noto serif" panose="02020600060500020200" pitchFamily="18" charset="0"/>
              </a:rPr>
              <a:t>Este algoritmo comienza en un nodo específico y explora las rutas de los nodos conectados del primer hijo, haciendo esto recursivamente hasta que llega al nodo hoja más alejado antes de retroceder y explorar otras rutas a la hoja nodos a través de otro nodo que han sido visitados. </a:t>
            </a:r>
            <a:endParaRPr lang="es-PE" dirty="0"/>
          </a:p>
        </p:txBody>
      </p:sp>
    </p:spTree>
    <p:extLst>
      <p:ext uri="{BB962C8B-B14F-4D97-AF65-F5344CB8AC3E}">
        <p14:creationId xmlns:p14="http://schemas.microsoft.com/office/powerpoint/2010/main" val="2295915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334CB4-C023-4AB2-B5A2-C9B60A38DAC4}"/>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E868A040-BF6E-4D3F-8276-AE35C33E5119}"/>
              </a:ext>
            </a:extLst>
          </p:cNvPr>
          <p:cNvSpPr>
            <a:spLocks noGrp="1"/>
          </p:cNvSpPr>
          <p:nvPr>
            <p:ph idx="1"/>
          </p:nvPr>
        </p:nvSpPr>
        <p:spPr/>
        <p:txBody>
          <a:bodyPr/>
          <a:lstStyle/>
          <a:p>
            <a:endParaRPr lang="es-PE"/>
          </a:p>
        </p:txBody>
      </p:sp>
      <p:pic>
        <p:nvPicPr>
          <p:cNvPr id="5" name="Imagen 4">
            <a:extLst>
              <a:ext uri="{FF2B5EF4-FFF2-40B4-BE49-F238E27FC236}">
                <a16:creationId xmlns:a16="http://schemas.microsoft.com/office/drawing/2014/main" id="{F30B67ED-3718-4A33-8FA7-36C27446B64E}"/>
              </a:ext>
            </a:extLst>
          </p:cNvPr>
          <p:cNvPicPr>
            <a:picLocks noChangeAspect="1"/>
          </p:cNvPicPr>
          <p:nvPr/>
        </p:nvPicPr>
        <p:blipFill>
          <a:blip r:embed="rId2"/>
          <a:stretch>
            <a:fillRect/>
          </a:stretch>
        </p:blipFill>
        <p:spPr>
          <a:xfrm>
            <a:off x="107856" y="0"/>
            <a:ext cx="11976287" cy="6858000"/>
          </a:xfrm>
          <a:prstGeom prst="rect">
            <a:avLst/>
          </a:prstGeom>
        </p:spPr>
      </p:pic>
    </p:spTree>
    <p:extLst>
      <p:ext uri="{BB962C8B-B14F-4D97-AF65-F5344CB8AC3E}">
        <p14:creationId xmlns:p14="http://schemas.microsoft.com/office/powerpoint/2010/main" val="322591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F9ECC5-93C0-4195-B16B-2338B597C639}"/>
              </a:ext>
            </a:extLst>
          </p:cNvPr>
          <p:cNvPicPr>
            <a:picLocks noChangeAspect="1"/>
          </p:cNvPicPr>
          <p:nvPr/>
        </p:nvPicPr>
        <p:blipFill>
          <a:blip r:embed="rId3"/>
          <a:stretch>
            <a:fillRect/>
          </a:stretch>
        </p:blipFill>
        <p:spPr>
          <a:xfrm>
            <a:off x="127455" y="732399"/>
            <a:ext cx="5095875" cy="2030965"/>
          </a:xfrm>
          <a:prstGeom prst="rect">
            <a:avLst/>
          </a:prstGeom>
        </p:spPr>
      </p:pic>
      <p:pic>
        <p:nvPicPr>
          <p:cNvPr id="7" name="Imagen 6">
            <a:extLst>
              <a:ext uri="{FF2B5EF4-FFF2-40B4-BE49-F238E27FC236}">
                <a16:creationId xmlns:a16="http://schemas.microsoft.com/office/drawing/2014/main" id="{FC7E0053-D8FF-4BA1-980B-90DD077B3CB8}"/>
              </a:ext>
            </a:extLst>
          </p:cNvPr>
          <p:cNvPicPr>
            <a:picLocks noChangeAspect="1"/>
          </p:cNvPicPr>
          <p:nvPr/>
        </p:nvPicPr>
        <p:blipFill>
          <a:blip r:embed="rId4"/>
          <a:stretch>
            <a:fillRect/>
          </a:stretch>
        </p:blipFill>
        <p:spPr>
          <a:xfrm>
            <a:off x="6515100" y="732399"/>
            <a:ext cx="4940300" cy="2138925"/>
          </a:xfrm>
          <a:prstGeom prst="rect">
            <a:avLst/>
          </a:prstGeom>
        </p:spPr>
      </p:pic>
      <p:pic>
        <p:nvPicPr>
          <p:cNvPr id="9" name="Imagen 8">
            <a:extLst>
              <a:ext uri="{FF2B5EF4-FFF2-40B4-BE49-F238E27FC236}">
                <a16:creationId xmlns:a16="http://schemas.microsoft.com/office/drawing/2014/main" id="{7E810787-D7D5-4955-BD75-2D968CDC6FD4}"/>
              </a:ext>
            </a:extLst>
          </p:cNvPr>
          <p:cNvPicPr>
            <a:picLocks noChangeAspect="1"/>
          </p:cNvPicPr>
          <p:nvPr/>
        </p:nvPicPr>
        <p:blipFill>
          <a:blip r:embed="rId5"/>
          <a:stretch>
            <a:fillRect/>
          </a:stretch>
        </p:blipFill>
        <p:spPr>
          <a:xfrm>
            <a:off x="3286307" y="3740698"/>
            <a:ext cx="5091759" cy="2222500"/>
          </a:xfrm>
          <a:prstGeom prst="rect">
            <a:avLst/>
          </a:prstGeom>
        </p:spPr>
      </p:pic>
      <p:sp>
        <p:nvSpPr>
          <p:cNvPr id="2" name="Flecha: a la derecha 1">
            <a:extLst>
              <a:ext uri="{FF2B5EF4-FFF2-40B4-BE49-F238E27FC236}">
                <a16:creationId xmlns:a16="http://schemas.microsoft.com/office/drawing/2014/main" id="{C0F4F95C-32CB-B6D3-3910-7F334B403E53}"/>
              </a:ext>
            </a:extLst>
          </p:cNvPr>
          <p:cNvSpPr/>
          <p:nvPr/>
        </p:nvSpPr>
        <p:spPr>
          <a:xfrm>
            <a:off x="5676901" y="1442632"/>
            <a:ext cx="672375" cy="718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Flecha: a la derecha 2">
            <a:extLst>
              <a:ext uri="{FF2B5EF4-FFF2-40B4-BE49-F238E27FC236}">
                <a16:creationId xmlns:a16="http://schemas.microsoft.com/office/drawing/2014/main" id="{9B2BA63D-77C5-4DD6-DBD8-09EACEBDDC4F}"/>
              </a:ext>
            </a:extLst>
          </p:cNvPr>
          <p:cNvSpPr/>
          <p:nvPr/>
        </p:nvSpPr>
        <p:spPr>
          <a:xfrm>
            <a:off x="1658982" y="4518845"/>
            <a:ext cx="627018" cy="666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136871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D762303-A2C4-4131-AF16-839B9F5196EC}"/>
              </a:ext>
            </a:extLst>
          </p:cNvPr>
          <p:cNvPicPr>
            <a:picLocks noChangeAspect="1"/>
          </p:cNvPicPr>
          <p:nvPr/>
        </p:nvPicPr>
        <p:blipFill>
          <a:blip r:embed="rId2"/>
          <a:stretch>
            <a:fillRect/>
          </a:stretch>
        </p:blipFill>
        <p:spPr>
          <a:xfrm>
            <a:off x="123155" y="693737"/>
            <a:ext cx="5807745" cy="2293316"/>
          </a:xfrm>
          <a:prstGeom prst="rect">
            <a:avLst/>
          </a:prstGeom>
        </p:spPr>
      </p:pic>
      <p:pic>
        <p:nvPicPr>
          <p:cNvPr id="5" name="Imagen 4">
            <a:extLst>
              <a:ext uri="{FF2B5EF4-FFF2-40B4-BE49-F238E27FC236}">
                <a16:creationId xmlns:a16="http://schemas.microsoft.com/office/drawing/2014/main" id="{3347F4B9-49D0-473F-BAA0-A4D76B013CEF}"/>
              </a:ext>
            </a:extLst>
          </p:cNvPr>
          <p:cNvPicPr>
            <a:picLocks noChangeAspect="1"/>
          </p:cNvPicPr>
          <p:nvPr/>
        </p:nvPicPr>
        <p:blipFill>
          <a:blip r:embed="rId3"/>
          <a:stretch>
            <a:fillRect/>
          </a:stretch>
        </p:blipFill>
        <p:spPr>
          <a:xfrm>
            <a:off x="6096000" y="693738"/>
            <a:ext cx="5807745" cy="2210804"/>
          </a:xfrm>
          <a:prstGeom prst="rect">
            <a:avLst/>
          </a:prstGeom>
        </p:spPr>
      </p:pic>
      <p:pic>
        <p:nvPicPr>
          <p:cNvPr id="7" name="Imagen 6">
            <a:extLst>
              <a:ext uri="{FF2B5EF4-FFF2-40B4-BE49-F238E27FC236}">
                <a16:creationId xmlns:a16="http://schemas.microsoft.com/office/drawing/2014/main" id="{B3D57F51-24F2-4AC4-B88B-31519A65AEB1}"/>
              </a:ext>
            </a:extLst>
          </p:cNvPr>
          <p:cNvPicPr>
            <a:picLocks noChangeAspect="1"/>
          </p:cNvPicPr>
          <p:nvPr/>
        </p:nvPicPr>
        <p:blipFill>
          <a:blip r:embed="rId4"/>
          <a:stretch>
            <a:fillRect/>
          </a:stretch>
        </p:blipFill>
        <p:spPr>
          <a:xfrm>
            <a:off x="2642683" y="3576638"/>
            <a:ext cx="6329363" cy="2895564"/>
          </a:xfrm>
          <a:prstGeom prst="rect">
            <a:avLst/>
          </a:prstGeom>
        </p:spPr>
      </p:pic>
    </p:spTree>
    <p:extLst>
      <p:ext uri="{BB962C8B-B14F-4D97-AF65-F5344CB8AC3E}">
        <p14:creationId xmlns:p14="http://schemas.microsoft.com/office/powerpoint/2010/main" val="1692939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60542C0-83D3-42CF-8207-DCD327271B76}"/>
              </a:ext>
            </a:extLst>
          </p:cNvPr>
          <p:cNvPicPr>
            <a:picLocks noChangeAspect="1"/>
          </p:cNvPicPr>
          <p:nvPr/>
        </p:nvPicPr>
        <p:blipFill>
          <a:blip r:embed="rId2"/>
          <a:stretch>
            <a:fillRect/>
          </a:stretch>
        </p:blipFill>
        <p:spPr>
          <a:xfrm>
            <a:off x="1748631" y="417513"/>
            <a:ext cx="8694738" cy="5687402"/>
          </a:xfrm>
          <a:prstGeom prst="rect">
            <a:avLst/>
          </a:prstGeom>
        </p:spPr>
      </p:pic>
    </p:spTree>
    <p:extLst>
      <p:ext uri="{BB962C8B-B14F-4D97-AF65-F5344CB8AC3E}">
        <p14:creationId xmlns:p14="http://schemas.microsoft.com/office/powerpoint/2010/main" val="264162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89949A8-8AA4-45C2-812E-59B75158300C}"/>
              </a:ext>
            </a:extLst>
          </p:cNvPr>
          <p:cNvPicPr>
            <a:picLocks noChangeAspect="1"/>
          </p:cNvPicPr>
          <p:nvPr/>
        </p:nvPicPr>
        <p:blipFill>
          <a:blip r:embed="rId2"/>
          <a:stretch>
            <a:fillRect/>
          </a:stretch>
        </p:blipFill>
        <p:spPr>
          <a:xfrm>
            <a:off x="591579" y="955674"/>
            <a:ext cx="11008841" cy="4683126"/>
          </a:xfrm>
          <a:prstGeom prst="rect">
            <a:avLst/>
          </a:prstGeom>
        </p:spPr>
      </p:pic>
    </p:spTree>
    <p:extLst>
      <p:ext uri="{BB962C8B-B14F-4D97-AF65-F5344CB8AC3E}">
        <p14:creationId xmlns:p14="http://schemas.microsoft.com/office/powerpoint/2010/main" val="1381859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493693-7BCA-4EFA-8EEA-90DD041514AF}"/>
              </a:ext>
            </a:extLst>
          </p:cNvPr>
          <p:cNvPicPr>
            <a:picLocks noChangeAspect="1"/>
          </p:cNvPicPr>
          <p:nvPr/>
        </p:nvPicPr>
        <p:blipFill>
          <a:blip r:embed="rId3"/>
          <a:stretch>
            <a:fillRect/>
          </a:stretch>
        </p:blipFill>
        <p:spPr>
          <a:xfrm>
            <a:off x="1314118" y="1338399"/>
            <a:ext cx="4781882" cy="4181202"/>
          </a:xfrm>
          <a:prstGeom prst="rect">
            <a:avLst/>
          </a:prstGeom>
        </p:spPr>
      </p:pic>
      <p:sp>
        <p:nvSpPr>
          <p:cNvPr id="4" name="CuadroTexto 3">
            <a:extLst>
              <a:ext uri="{FF2B5EF4-FFF2-40B4-BE49-F238E27FC236}">
                <a16:creationId xmlns:a16="http://schemas.microsoft.com/office/drawing/2014/main" id="{8063EE6F-5985-2A2F-B2D2-8B8264747CD1}"/>
              </a:ext>
            </a:extLst>
          </p:cNvPr>
          <p:cNvSpPr txBox="1"/>
          <p:nvPr/>
        </p:nvSpPr>
        <p:spPr>
          <a:xfrm>
            <a:off x="7685826" y="4129088"/>
            <a:ext cx="2706125" cy="369332"/>
          </a:xfrm>
          <a:prstGeom prst="rect">
            <a:avLst/>
          </a:prstGeom>
          <a:noFill/>
        </p:spPr>
        <p:txBody>
          <a:bodyPr wrap="none" rtlCol="0">
            <a:spAutoFit/>
          </a:bodyPr>
          <a:lstStyle/>
          <a:p>
            <a:r>
              <a:rPr lang="es-ES" dirty="0"/>
              <a:t>Recorrido en Profundidad?</a:t>
            </a:r>
            <a:endParaRPr lang="es-PE" dirty="0"/>
          </a:p>
        </p:txBody>
      </p:sp>
    </p:spTree>
    <p:extLst>
      <p:ext uri="{BB962C8B-B14F-4D97-AF65-F5344CB8AC3E}">
        <p14:creationId xmlns:p14="http://schemas.microsoft.com/office/powerpoint/2010/main" val="250961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493693-7BCA-4EFA-8EEA-90DD041514AF}"/>
              </a:ext>
            </a:extLst>
          </p:cNvPr>
          <p:cNvPicPr>
            <a:picLocks noChangeAspect="1"/>
          </p:cNvPicPr>
          <p:nvPr/>
        </p:nvPicPr>
        <p:blipFill>
          <a:blip r:embed="rId3"/>
          <a:stretch>
            <a:fillRect/>
          </a:stretch>
        </p:blipFill>
        <p:spPr>
          <a:xfrm>
            <a:off x="1314118" y="1338399"/>
            <a:ext cx="4781882" cy="4181202"/>
          </a:xfrm>
          <a:prstGeom prst="rect">
            <a:avLst/>
          </a:prstGeom>
        </p:spPr>
      </p:pic>
      <p:sp>
        <p:nvSpPr>
          <p:cNvPr id="6" name="CuadroTexto 5">
            <a:extLst>
              <a:ext uri="{FF2B5EF4-FFF2-40B4-BE49-F238E27FC236}">
                <a16:creationId xmlns:a16="http://schemas.microsoft.com/office/drawing/2014/main" id="{E743A488-B4FD-4276-AEFB-5B4E0C7BA5F7}"/>
              </a:ext>
            </a:extLst>
          </p:cNvPr>
          <p:cNvSpPr txBox="1"/>
          <p:nvPr/>
        </p:nvSpPr>
        <p:spPr>
          <a:xfrm>
            <a:off x="7946300" y="3429000"/>
            <a:ext cx="2338251" cy="523220"/>
          </a:xfrm>
          <a:prstGeom prst="rect">
            <a:avLst/>
          </a:prstGeom>
          <a:noFill/>
        </p:spPr>
        <p:txBody>
          <a:bodyPr wrap="square" rtlCol="0">
            <a:spAutoFit/>
          </a:bodyPr>
          <a:lstStyle/>
          <a:p>
            <a:r>
              <a:rPr lang="es-PE" sz="2800" b="1" dirty="0">
                <a:solidFill>
                  <a:srgbClr val="FF0000"/>
                </a:solidFill>
              </a:rPr>
              <a:t>1 -2 -4 – 5- 3</a:t>
            </a:r>
          </a:p>
        </p:txBody>
      </p:sp>
      <p:sp>
        <p:nvSpPr>
          <p:cNvPr id="2" name="CuadroTexto 1">
            <a:extLst>
              <a:ext uri="{FF2B5EF4-FFF2-40B4-BE49-F238E27FC236}">
                <a16:creationId xmlns:a16="http://schemas.microsoft.com/office/drawing/2014/main" id="{0A5F18B9-1F3E-EC0B-2397-6BC031E3E778}"/>
              </a:ext>
            </a:extLst>
          </p:cNvPr>
          <p:cNvSpPr txBox="1"/>
          <p:nvPr/>
        </p:nvSpPr>
        <p:spPr>
          <a:xfrm>
            <a:off x="7685826" y="4129088"/>
            <a:ext cx="2598725" cy="369332"/>
          </a:xfrm>
          <a:prstGeom prst="rect">
            <a:avLst/>
          </a:prstGeom>
          <a:noFill/>
        </p:spPr>
        <p:txBody>
          <a:bodyPr wrap="none" rtlCol="0">
            <a:spAutoFit/>
          </a:bodyPr>
          <a:lstStyle/>
          <a:p>
            <a:r>
              <a:rPr lang="es-ES" dirty="0"/>
              <a:t>Recorrido en Profundidad</a:t>
            </a:r>
            <a:endParaRPr lang="es-PE" dirty="0"/>
          </a:p>
        </p:txBody>
      </p:sp>
      <mc:AlternateContent xmlns:mc="http://schemas.openxmlformats.org/markup-compatibility/2006">
        <mc:Choice xmlns:p14="http://schemas.microsoft.com/office/powerpoint/2010/main" Requires="p14">
          <p:contentPart p14:bwMode="auto" r:id="rId4">
            <p14:nvContentPartPr>
              <p14:cNvPr id="3" name="Entrada de lápiz 2">
                <a:extLst>
                  <a:ext uri="{FF2B5EF4-FFF2-40B4-BE49-F238E27FC236}">
                    <a16:creationId xmlns:a16="http://schemas.microsoft.com/office/drawing/2014/main" id="{E568C021-1FCE-567B-BBDA-10A771713DDA}"/>
                  </a:ext>
                </a:extLst>
              </p14:cNvPr>
              <p14:cNvContentPartPr/>
              <p14:nvPr/>
            </p14:nvContentPartPr>
            <p14:xfrm>
              <a:off x="1917720" y="2311560"/>
              <a:ext cx="9366480" cy="1936800"/>
            </p14:xfrm>
          </p:contentPart>
        </mc:Choice>
        <mc:Fallback>
          <p:pic>
            <p:nvPicPr>
              <p:cNvPr id="3" name="Entrada de lápiz 2">
                <a:extLst>
                  <a:ext uri="{FF2B5EF4-FFF2-40B4-BE49-F238E27FC236}">
                    <a16:creationId xmlns:a16="http://schemas.microsoft.com/office/drawing/2014/main" id="{E568C021-1FCE-567B-BBDA-10A771713DDA}"/>
                  </a:ext>
                </a:extLst>
              </p:cNvPr>
              <p:cNvPicPr/>
              <p:nvPr/>
            </p:nvPicPr>
            <p:blipFill>
              <a:blip r:embed="rId5"/>
              <a:stretch>
                <a:fillRect/>
              </a:stretch>
            </p:blipFill>
            <p:spPr>
              <a:xfrm>
                <a:off x="1908360" y="2302200"/>
                <a:ext cx="9385200" cy="1955520"/>
              </a:xfrm>
              <a:prstGeom prst="rect">
                <a:avLst/>
              </a:prstGeom>
            </p:spPr>
          </p:pic>
        </mc:Fallback>
      </mc:AlternateContent>
    </p:spTree>
    <p:extLst>
      <p:ext uri="{BB962C8B-B14F-4D97-AF65-F5344CB8AC3E}">
        <p14:creationId xmlns:p14="http://schemas.microsoft.com/office/powerpoint/2010/main" val="331913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47C61E1-6D17-48B9-844D-7C7FFDE836E8}"/>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t>Planes</a:t>
            </a:r>
          </a:p>
        </p:txBody>
      </p:sp>
      <p:sp>
        <p:nvSpPr>
          <p:cNvPr id="7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5C94A785-746E-470F-BB39-E9B52488E739}"/>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b="0" i="0">
                <a:effectLst/>
              </a:rPr>
              <a:t>La búsqueda implica evaluar estados futuros hacia una meta con el objetivo de encontrar un camino </a:t>
            </a:r>
            <a:r>
              <a:rPr lang="en-US" sz="2200" b="0" i="0">
                <a:effectLst/>
                <a:highlight>
                  <a:srgbClr val="FFFF00"/>
                </a:highlight>
              </a:rPr>
              <a:t>óptimo</a:t>
            </a:r>
            <a:r>
              <a:rPr lang="en-US" sz="2200" b="0" i="0">
                <a:effectLst/>
              </a:rPr>
              <a:t> de estados hasta alcanzar la meta.</a:t>
            </a:r>
            <a:endParaRPr lang="en-US" sz="2200"/>
          </a:p>
        </p:txBody>
      </p:sp>
      <p:pic>
        <p:nvPicPr>
          <p:cNvPr id="1028" name="Picture 4" descr="Un primer plano de un mapa Descripción generada automáticamente">
            <a:extLst>
              <a:ext uri="{FF2B5EF4-FFF2-40B4-BE49-F238E27FC236}">
                <a16:creationId xmlns:a16="http://schemas.microsoft.com/office/drawing/2014/main" id="{2CAE3C83-1C27-4884-87B0-BDA7877625B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5583" y="2569464"/>
            <a:ext cx="5109633" cy="3678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ptura de pantalla de un celular Descripción generada automáticamente">
            <a:extLst>
              <a:ext uri="{FF2B5EF4-FFF2-40B4-BE49-F238E27FC236}">
                <a16:creationId xmlns:a16="http://schemas.microsoft.com/office/drawing/2014/main" id="{9D75AB6C-C8D7-4002-9015-BB4B4CEF959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254496" y="3240123"/>
            <a:ext cx="5468112" cy="233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19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B5D843-DBC7-4C45-A4D0-E45CD26BCE25}"/>
              </a:ext>
            </a:extLst>
          </p:cNvPr>
          <p:cNvSpPr>
            <a:spLocks noGrp="1"/>
          </p:cNvSpPr>
          <p:nvPr>
            <p:ph type="title"/>
          </p:nvPr>
        </p:nvSpPr>
        <p:spPr>
          <a:xfrm>
            <a:off x="6413111" y="640081"/>
            <a:ext cx="5138808" cy="3592768"/>
          </a:xfrm>
          <a:noFill/>
        </p:spPr>
        <p:txBody>
          <a:bodyPr vert="horz" lIns="91440" tIns="45720" rIns="91440" bIns="45720" rtlCol="0" anchor="b">
            <a:normAutofit/>
          </a:bodyPr>
          <a:lstStyle/>
          <a:p>
            <a:pPr algn="ctr"/>
            <a:r>
              <a:rPr lang="es-PE" sz="6000" dirty="0"/>
              <a:t>Profundidad</a:t>
            </a:r>
            <a:br>
              <a:rPr lang="es-PE" sz="6000" dirty="0"/>
            </a:br>
            <a:r>
              <a:rPr lang="es-PE" sz="6000" dirty="0"/>
              <a:t>nodo inicial 0 a nodo final 7</a:t>
            </a:r>
          </a:p>
        </p:txBody>
      </p:sp>
      <p:pic>
        <p:nvPicPr>
          <p:cNvPr id="4" name="Marcador de contenido 3">
            <a:extLst>
              <a:ext uri="{FF2B5EF4-FFF2-40B4-BE49-F238E27FC236}">
                <a16:creationId xmlns:a16="http://schemas.microsoft.com/office/drawing/2014/main" id="{43A77EEF-3FB6-4FBA-BB37-EC7D63F02AA1}"/>
              </a:ext>
            </a:extLst>
          </p:cNvPr>
          <p:cNvPicPr>
            <a:picLocks noGrp="1" noChangeAspect="1"/>
          </p:cNvPicPr>
          <p:nvPr>
            <p:ph idx="1"/>
          </p:nvPr>
        </p:nvPicPr>
        <p:blipFill rotWithShape="1">
          <a:blip r:embed="rId2"/>
          <a:srcRect l="5312" r="1065" b="3"/>
          <a:stretch/>
        </p:blipFill>
        <p:spPr>
          <a:xfrm>
            <a:off x="1120701" y="1112060"/>
            <a:ext cx="3861262" cy="4633859"/>
          </a:xfrm>
          <a:prstGeom prst="rect">
            <a:avLst/>
          </a:prstGeom>
          <a:effectLst/>
        </p:spPr>
      </p:pic>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57C00C96-7C55-4466-AE9A-D85BF592CD79}"/>
                  </a:ext>
                </a:extLst>
              </p14:cNvPr>
              <p14:cNvContentPartPr/>
              <p14:nvPr/>
            </p14:nvContentPartPr>
            <p14:xfrm>
              <a:off x="7758720" y="777960"/>
              <a:ext cx="210600" cy="133560"/>
            </p14:xfrm>
          </p:contentPart>
        </mc:Choice>
        <mc:Fallback xmlns="">
          <p:pic>
            <p:nvPicPr>
              <p:cNvPr id="3" name="Entrada de lápiz 2">
                <a:extLst>
                  <a:ext uri="{FF2B5EF4-FFF2-40B4-BE49-F238E27FC236}">
                    <a16:creationId xmlns:a16="http://schemas.microsoft.com/office/drawing/2014/main" id="{57C00C96-7C55-4466-AE9A-D85BF592CD79}"/>
                  </a:ext>
                </a:extLst>
              </p:cNvPr>
              <p:cNvPicPr/>
              <p:nvPr/>
            </p:nvPicPr>
            <p:blipFill>
              <a:blip r:embed="rId4"/>
              <a:stretch>
                <a:fillRect/>
              </a:stretch>
            </p:blipFill>
            <p:spPr>
              <a:xfrm>
                <a:off x="7749360" y="768600"/>
                <a:ext cx="229320" cy="152280"/>
              </a:xfrm>
              <a:prstGeom prst="rect">
                <a:avLst/>
              </a:prstGeom>
            </p:spPr>
          </p:pic>
        </mc:Fallback>
      </mc:AlternateContent>
    </p:spTree>
    <p:extLst>
      <p:ext uri="{BB962C8B-B14F-4D97-AF65-F5344CB8AC3E}">
        <p14:creationId xmlns:p14="http://schemas.microsoft.com/office/powerpoint/2010/main" val="501788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BABBFE-A612-4E14-86B8-F49241E72754}"/>
              </a:ext>
            </a:extLst>
          </p:cNvPr>
          <p:cNvSpPr>
            <a:spLocks noGrp="1"/>
          </p:cNvSpPr>
          <p:nvPr>
            <p:ph type="title"/>
          </p:nvPr>
        </p:nvSpPr>
        <p:spPr/>
        <p:txBody>
          <a:bodyPr/>
          <a:lstStyle/>
          <a:p>
            <a:r>
              <a:rPr lang="es-PE" dirty="0"/>
              <a:t>Profundidad de 0 a 7</a:t>
            </a:r>
          </a:p>
        </p:txBody>
      </p:sp>
      <p:pic>
        <p:nvPicPr>
          <p:cNvPr id="4" name="Marcador de contenido 3">
            <a:extLst>
              <a:ext uri="{FF2B5EF4-FFF2-40B4-BE49-F238E27FC236}">
                <a16:creationId xmlns:a16="http://schemas.microsoft.com/office/drawing/2014/main" id="{9086F60A-E2DE-40CE-91DE-3EBB64CECB75}"/>
              </a:ext>
            </a:extLst>
          </p:cNvPr>
          <p:cNvPicPr>
            <a:picLocks noGrp="1" noChangeAspect="1"/>
          </p:cNvPicPr>
          <p:nvPr>
            <p:ph idx="1"/>
          </p:nvPr>
        </p:nvPicPr>
        <p:blipFill rotWithShape="1">
          <a:blip r:embed="rId2"/>
          <a:srcRect l="5312" r="1065" b="3"/>
          <a:stretch/>
        </p:blipFill>
        <p:spPr>
          <a:xfrm>
            <a:off x="838200" y="1496373"/>
            <a:ext cx="3861262" cy="4633859"/>
          </a:xfrm>
          <a:prstGeom prst="rect">
            <a:avLst/>
          </a:prstGeom>
          <a:effectLst/>
        </p:spPr>
      </p:pic>
      <mc:AlternateContent xmlns:mc="http://schemas.openxmlformats.org/markup-compatibility/2006" xmlns:p14="http://schemas.microsoft.com/office/powerpoint/2010/main">
        <mc:Choice Requires="p14">
          <p:contentPart p14:bwMode="auto" r:id="rId3">
            <p14:nvContentPartPr>
              <p14:cNvPr id="5" name="Entrada de lápiz 4">
                <a:extLst>
                  <a:ext uri="{FF2B5EF4-FFF2-40B4-BE49-F238E27FC236}">
                    <a16:creationId xmlns:a16="http://schemas.microsoft.com/office/drawing/2014/main" id="{B3036F3B-F8CB-400E-B821-D3B31C1F5DCF}"/>
                  </a:ext>
                </a:extLst>
              </p14:cNvPr>
              <p14:cNvContentPartPr/>
              <p14:nvPr/>
            </p14:nvContentPartPr>
            <p14:xfrm>
              <a:off x="6167880" y="708120"/>
              <a:ext cx="2657880" cy="4619880"/>
            </p14:xfrm>
          </p:contentPart>
        </mc:Choice>
        <mc:Fallback xmlns="">
          <p:pic>
            <p:nvPicPr>
              <p:cNvPr id="5" name="Entrada de lápiz 4">
                <a:extLst>
                  <a:ext uri="{FF2B5EF4-FFF2-40B4-BE49-F238E27FC236}">
                    <a16:creationId xmlns:a16="http://schemas.microsoft.com/office/drawing/2014/main" id="{B3036F3B-F8CB-400E-B821-D3B31C1F5DCF}"/>
                  </a:ext>
                </a:extLst>
              </p:cNvPr>
              <p:cNvPicPr/>
              <p:nvPr/>
            </p:nvPicPr>
            <p:blipFill>
              <a:blip r:embed="rId4"/>
              <a:stretch>
                <a:fillRect/>
              </a:stretch>
            </p:blipFill>
            <p:spPr>
              <a:xfrm>
                <a:off x="6158520" y="698760"/>
                <a:ext cx="2676600" cy="4638600"/>
              </a:xfrm>
              <a:prstGeom prst="rect">
                <a:avLst/>
              </a:prstGeom>
            </p:spPr>
          </p:pic>
        </mc:Fallback>
      </mc:AlternateContent>
    </p:spTree>
    <p:extLst>
      <p:ext uri="{BB962C8B-B14F-4D97-AF65-F5344CB8AC3E}">
        <p14:creationId xmlns:p14="http://schemas.microsoft.com/office/powerpoint/2010/main" val="771158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09A5F0F-18D4-4C64-8ABA-9851E5FA9DFF}"/>
              </a:ext>
            </a:extLst>
          </p:cNvPr>
          <p:cNvPicPr>
            <a:picLocks noChangeAspect="1"/>
          </p:cNvPicPr>
          <p:nvPr/>
        </p:nvPicPr>
        <p:blipFill>
          <a:blip r:embed="rId2"/>
          <a:stretch>
            <a:fillRect/>
          </a:stretch>
        </p:blipFill>
        <p:spPr>
          <a:xfrm>
            <a:off x="926754" y="1170485"/>
            <a:ext cx="3212496" cy="3962399"/>
          </a:xfrm>
          <a:prstGeom prst="rect">
            <a:avLst/>
          </a:prstGeom>
        </p:spPr>
      </p:pic>
    </p:spTree>
    <p:extLst>
      <p:ext uri="{BB962C8B-B14F-4D97-AF65-F5344CB8AC3E}">
        <p14:creationId xmlns:p14="http://schemas.microsoft.com/office/powerpoint/2010/main" val="2588512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3FC70B-CBD6-4A9D-9BAF-C817077C0A5C}"/>
              </a:ext>
            </a:extLst>
          </p:cNvPr>
          <p:cNvPicPr>
            <a:picLocks noChangeAspect="1"/>
          </p:cNvPicPr>
          <p:nvPr/>
        </p:nvPicPr>
        <p:blipFill>
          <a:blip r:embed="rId2"/>
          <a:stretch>
            <a:fillRect/>
          </a:stretch>
        </p:blipFill>
        <p:spPr>
          <a:xfrm>
            <a:off x="4899999" y="1170484"/>
            <a:ext cx="3180628" cy="3962399"/>
          </a:xfrm>
          <a:prstGeom prst="rect">
            <a:avLst/>
          </a:prstGeom>
        </p:spPr>
      </p:pic>
      <p:pic>
        <p:nvPicPr>
          <p:cNvPr id="5" name="Imagen 4">
            <a:extLst>
              <a:ext uri="{FF2B5EF4-FFF2-40B4-BE49-F238E27FC236}">
                <a16:creationId xmlns:a16="http://schemas.microsoft.com/office/drawing/2014/main" id="{309A5F0F-18D4-4C64-8ABA-9851E5FA9DFF}"/>
              </a:ext>
            </a:extLst>
          </p:cNvPr>
          <p:cNvPicPr>
            <a:picLocks noChangeAspect="1"/>
          </p:cNvPicPr>
          <p:nvPr/>
        </p:nvPicPr>
        <p:blipFill>
          <a:blip r:embed="rId3"/>
          <a:stretch>
            <a:fillRect/>
          </a:stretch>
        </p:blipFill>
        <p:spPr>
          <a:xfrm>
            <a:off x="926754" y="1170485"/>
            <a:ext cx="3212496" cy="3962399"/>
          </a:xfrm>
          <a:prstGeom prst="rect">
            <a:avLst/>
          </a:prstGeom>
        </p:spPr>
      </p:pic>
      <p:pic>
        <p:nvPicPr>
          <p:cNvPr id="6" name="Imagen 5">
            <a:extLst>
              <a:ext uri="{FF2B5EF4-FFF2-40B4-BE49-F238E27FC236}">
                <a16:creationId xmlns:a16="http://schemas.microsoft.com/office/drawing/2014/main" id="{97BD1DEE-CFFB-412C-8E48-FED34A9F3F21}"/>
              </a:ext>
            </a:extLst>
          </p:cNvPr>
          <p:cNvPicPr>
            <a:picLocks noChangeAspect="1"/>
          </p:cNvPicPr>
          <p:nvPr/>
        </p:nvPicPr>
        <p:blipFill>
          <a:blip r:embed="rId4"/>
          <a:stretch>
            <a:fillRect/>
          </a:stretch>
        </p:blipFill>
        <p:spPr>
          <a:xfrm>
            <a:off x="8841377" y="1303836"/>
            <a:ext cx="2895600" cy="3962400"/>
          </a:xfrm>
          <a:prstGeom prst="rect">
            <a:avLst/>
          </a:prstGeom>
        </p:spPr>
      </p:pic>
    </p:spTree>
    <p:extLst>
      <p:ext uri="{BB962C8B-B14F-4D97-AF65-F5344CB8AC3E}">
        <p14:creationId xmlns:p14="http://schemas.microsoft.com/office/powerpoint/2010/main" val="1930348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467777-842D-4D0B-8274-E356CB5E066A}"/>
              </a:ext>
            </a:extLst>
          </p:cNvPr>
          <p:cNvSpPr>
            <a:spLocks noGrp="1"/>
          </p:cNvSpPr>
          <p:nvPr>
            <p:ph type="title"/>
          </p:nvPr>
        </p:nvSpPr>
        <p:spPr/>
        <p:txBody>
          <a:bodyPr/>
          <a:lstStyle/>
          <a:p>
            <a:r>
              <a:rPr lang="es-PE" dirty="0"/>
              <a:t>Casos de Uso de </a:t>
            </a:r>
            <a:r>
              <a:rPr lang="es-PE" dirty="0" err="1"/>
              <a:t>Alg</a:t>
            </a:r>
            <a:r>
              <a:rPr lang="es-PE" dirty="0"/>
              <a:t>. No Informados</a:t>
            </a:r>
          </a:p>
        </p:txBody>
      </p:sp>
      <p:sp>
        <p:nvSpPr>
          <p:cNvPr id="3" name="Marcador de contenido 2">
            <a:extLst>
              <a:ext uri="{FF2B5EF4-FFF2-40B4-BE49-F238E27FC236}">
                <a16:creationId xmlns:a16="http://schemas.microsoft.com/office/drawing/2014/main" id="{67366BB2-32BB-487E-A23A-39CB4530C1D6}"/>
              </a:ext>
            </a:extLst>
          </p:cNvPr>
          <p:cNvSpPr>
            <a:spLocks noGrp="1"/>
          </p:cNvSpPr>
          <p:nvPr>
            <p:ph idx="1"/>
          </p:nvPr>
        </p:nvSpPr>
        <p:spPr/>
        <p:txBody>
          <a:bodyPr/>
          <a:lstStyle/>
          <a:p>
            <a:r>
              <a:rPr lang="es-ES" b="0" i="1" dirty="0">
                <a:solidFill>
                  <a:srgbClr val="3D3B49"/>
                </a:solidFill>
                <a:effectLst/>
                <a:latin typeface="Noto serif" panose="02020600060500020200" pitchFamily="18" charset="0"/>
              </a:rPr>
              <a:t>Encontrar rutas entre nodos en una red</a:t>
            </a:r>
          </a:p>
          <a:p>
            <a:r>
              <a:rPr lang="es-ES" b="0" i="1" dirty="0">
                <a:solidFill>
                  <a:srgbClr val="3D3B49"/>
                </a:solidFill>
                <a:effectLst/>
                <a:latin typeface="Noto serif" panose="02020600060500020200" pitchFamily="18" charset="0"/>
              </a:rPr>
              <a:t>Rastreo de páginas web</a:t>
            </a:r>
            <a:r>
              <a:rPr lang="es-ES" b="0" i="0" dirty="0">
                <a:solidFill>
                  <a:srgbClr val="3D3B49"/>
                </a:solidFill>
                <a:effectLst/>
                <a:latin typeface="Noto serif" panose="02020600060500020200" pitchFamily="18" charset="0"/>
              </a:rPr>
              <a:t> </a:t>
            </a:r>
            <a:endParaRPr lang="es-ES" i="1" dirty="0">
              <a:solidFill>
                <a:srgbClr val="3D3B49"/>
              </a:solidFill>
              <a:latin typeface="Noto serif" panose="02020600060500020200" pitchFamily="18" charset="0"/>
            </a:endParaRPr>
          </a:p>
          <a:p>
            <a:r>
              <a:rPr lang="es-ES" b="0" i="0" dirty="0">
                <a:solidFill>
                  <a:srgbClr val="3D3B49"/>
                </a:solidFill>
                <a:effectLst/>
                <a:latin typeface="Noto serif" panose="02020600060500020200" pitchFamily="18" charset="0"/>
              </a:rPr>
              <a:t> </a:t>
            </a:r>
            <a:r>
              <a:rPr lang="es-ES" b="0" i="1" dirty="0">
                <a:solidFill>
                  <a:srgbClr val="3D3B49"/>
                </a:solidFill>
                <a:effectLst/>
                <a:latin typeface="Noto serif" panose="02020600060500020200" pitchFamily="18" charset="0"/>
              </a:rPr>
              <a:t>Búsqueda de conexiones de redes sociales</a:t>
            </a:r>
            <a:r>
              <a:rPr lang="es-ES" b="0" i="0" dirty="0">
                <a:solidFill>
                  <a:srgbClr val="3D3B49"/>
                </a:solidFill>
                <a:effectLst/>
                <a:latin typeface="Noto serif" panose="02020600060500020200" pitchFamily="18" charset="0"/>
              </a:rPr>
              <a:t> </a:t>
            </a:r>
          </a:p>
          <a:p>
            <a:endParaRPr lang="es-PE" dirty="0"/>
          </a:p>
        </p:txBody>
      </p:sp>
    </p:spTree>
    <p:extLst>
      <p:ext uri="{BB962C8B-B14F-4D97-AF65-F5344CB8AC3E}">
        <p14:creationId xmlns:p14="http://schemas.microsoft.com/office/powerpoint/2010/main" val="560900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8A3DE83-1EEF-4C1E-9F5F-64442DD28B22}"/>
              </a:ext>
            </a:extLst>
          </p:cNvPr>
          <p:cNvSpPr>
            <a:spLocks noGrp="1"/>
          </p:cNvSpPr>
          <p:nvPr>
            <p:ph type="ctrTitle"/>
          </p:nvPr>
        </p:nvSpPr>
        <p:spPr/>
        <p:txBody>
          <a:bodyPr/>
          <a:lstStyle/>
          <a:p>
            <a:r>
              <a:rPr lang="es-PE" dirty="0"/>
              <a:t>Método heurístico</a:t>
            </a:r>
          </a:p>
        </p:txBody>
      </p:sp>
      <p:sp>
        <p:nvSpPr>
          <p:cNvPr id="5" name="Subtítulo 4">
            <a:extLst>
              <a:ext uri="{FF2B5EF4-FFF2-40B4-BE49-F238E27FC236}">
                <a16:creationId xmlns:a16="http://schemas.microsoft.com/office/drawing/2014/main" id="{AB7531CB-4D10-4352-BEB9-4F538F094AC9}"/>
              </a:ext>
            </a:extLst>
          </p:cNvPr>
          <p:cNvSpPr>
            <a:spLocks noGrp="1"/>
          </p:cNvSpPr>
          <p:nvPr>
            <p:ph type="subTitle" idx="1"/>
          </p:nvPr>
        </p:nvSpPr>
        <p:spPr/>
        <p:txBody>
          <a:bodyPr/>
          <a:lstStyle/>
          <a:p>
            <a:endParaRPr lang="es-PE"/>
          </a:p>
        </p:txBody>
      </p:sp>
    </p:spTree>
    <p:extLst>
      <p:ext uri="{BB962C8B-B14F-4D97-AF65-F5344CB8AC3E}">
        <p14:creationId xmlns:p14="http://schemas.microsoft.com/office/powerpoint/2010/main" val="535990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B5155C-8226-4EC1-849B-3FFACE045C4E}"/>
              </a:ext>
            </a:extLst>
          </p:cNvPr>
          <p:cNvSpPr>
            <a:spLocks noGrp="1"/>
          </p:cNvSpPr>
          <p:nvPr>
            <p:ph type="title"/>
          </p:nvPr>
        </p:nvSpPr>
        <p:spPr/>
        <p:txBody>
          <a:bodyPr/>
          <a:lstStyle/>
          <a:p>
            <a:r>
              <a:rPr lang="es-PE" dirty="0"/>
              <a:t>Heurística</a:t>
            </a:r>
          </a:p>
        </p:txBody>
      </p:sp>
      <p:sp>
        <p:nvSpPr>
          <p:cNvPr id="3" name="Marcador de contenido 2">
            <a:extLst>
              <a:ext uri="{FF2B5EF4-FFF2-40B4-BE49-F238E27FC236}">
                <a16:creationId xmlns:a16="http://schemas.microsoft.com/office/drawing/2014/main" id="{8854FF51-FF39-42A6-8A46-37037D7CE1B6}"/>
              </a:ext>
            </a:extLst>
          </p:cNvPr>
          <p:cNvSpPr>
            <a:spLocks noGrp="1"/>
          </p:cNvSpPr>
          <p:nvPr>
            <p:ph idx="1"/>
          </p:nvPr>
        </p:nvSpPr>
        <p:spPr/>
        <p:txBody>
          <a:bodyPr>
            <a:normAutofit/>
          </a:bodyPr>
          <a:lstStyle/>
          <a:p>
            <a:r>
              <a:rPr lang="es-ES" dirty="0"/>
              <a:t>Las heurísticas son criterios, métodos o principios para </a:t>
            </a:r>
            <a:r>
              <a:rPr lang="es-ES" b="1" dirty="0"/>
              <a:t>decidir cuál de entre varias acciones promete ser la mejor para alcanzar una determinada meta.</a:t>
            </a:r>
          </a:p>
          <a:p>
            <a:r>
              <a:rPr lang="es-ES" dirty="0"/>
              <a:t>En la generación del árbol de búsqueda, nos podemos guiar con heurísticas que nos den una indicación acerca de cómo de bueno o prometedor es un determinado estado u operador.</a:t>
            </a:r>
          </a:p>
          <a:p>
            <a:r>
              <a:rPr lang="es-ES" dirty="0"/>
              <a:t>El uso de heurísticas nos permite guiar nuestra búsqueda de una solución, lo que nos permitirá obtener una solución más rápidamente que si utilizásemos estrategias de búsqueda a ciegas.</a:t>
            </a:r>
            <a:endParaRPr lang="es-PE" dirty="0"/>
          </a:p>
        </p:txBody>
      </p:sp>
    </p:spTree>
    <p:extLst>
      <p:ext uri="{BB962C8B-B14F-4D97-AF65-F5344CB8AC3E}">
        <p14:creationId xmlns:p14="http://schemas.microsoft.com/office/powerpoint/2010/main" val="4120412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632E7AE5-9920-4BF3-B3E6-25FC833117AD}"/>
              </a:ext>
            </a:extLst>
          </p:cNvPr>
          <p:cNvPicPr>
            <a:picLocks noGrp="1" noChangeAspect="1"/>
          </p:cNvPicPr>
          <p:nvPr>
            <p:ph idx="4294967295"/>
          </p:nvPr>
        </p:nvPicPr>
        <p:blipFill>
          <a:blip r:embed="rId2"/>
          <a:stretch>
            <a:fillRect/>
          </a:stretch>
        </p:blipFill>
        <p:spPr>
          <a:xfrm>
            <a:off x="3344091" y="297270"/>
            <a:ext cx="5199018" cy="6043473"/>
          </a:xfrm>
        </p:spPr>
      </p:pic>
      <p:sp>
        <p:nvSpPr>
          <p:cNvPr id="6" name="CuadroTexto 5">
            <a:extLst>
              <a:ext uri="{FF2B5EF4-FFF2-40B4-BE49-F238E27FC236}">
                <a16:creationId xmlns:a16="http://schemas.microsoft.com/office/drawing/2014/main" id="{5FCCBCA7-A9A5-4CBB-898D-A4C4EAA5D2F7}"/>
              </a:ext>
            </a:extLst>
          </p:cNvPr>
          <p:cNvSpPr txBox="1"/>
          <p:nvPr/>
        </p:nvSpPr>
        <p:spPr>
          <a:xfrm>
            <a:off x="9771017" y="1841863"/>
            <a:ext cx="574766" cy="646331"/>
          </a:xfrm>
          <a:prstGeom prst="rect">
            <a:avLst/>
          </a:prstGeom>
          <a:noFill/>
        </p:spPr>
        <p:txBody>
          <a:bodyPr wrap="square" rtlCol="0">
            <a:spAutoFit/>
          </a:bodyPr>
          <a:lstStyle/>
          <a:p>
            <a:r>
              <a:rPr lang="es-PE" sz="3600" b="1" u="sng" dirty="0"/>
              <a:t>2</a:t>
            </a:r>
          </a:p>
        </p:txBody>
      </p:sp>
      <p:sp>
        <p:nvSpPr>
          <p:cNvPr id="7" name="CuadroTexto 6">
            <a:extLst>
              <a:ext uri="{FF2B5EF4-FFF2-40B4-BE49-F238E27FC236}">
                <a16:creationId xmlns:a16="http://schemas.microsoft.com/office/drawing/2014/main" id="{DFCF4773-D868-4324-93CA-D7E823483AD3}"/>
              </a:ext>
            </a:extLst>
          </p:cNvPr>
          <p:cNvSpPr txBox="1"/>
          <p:nvPr/>
        </p:nvSpPr>
        <p:spPr>
          <a:xfrm>
            <a:off x="9509759" y="2717074"/>
            <a:ext cx="1122743" cy="369332"/>
          </a:xfrm>
          <a:prstGeom prst="rect">
            <a:avLst/>
          </a:prstGeom>
          <a:noFill/>
        </p:spPr>
        <p:txBody>
          <a:bodyPr wrap="none" rtlCol="0">
            <a:spAutoFit/>
          </a:bodyPr>
          <a:lstStyle/>
          <a:p>
            <a:r>
              <a:rPr lang="es-PE" dirty="0"/>
              <a:t>Heurística</a:t>
            </a:r>
          </a:p>
        </p:txBody>
      </p:sp>
    </p:spTree>
    <p:extLst>
      <p:ext uri="{BB962C8B-B14F-4D97-AF65-F5344CB8AC3E}">
        <p14:creationId xmlns:p14="http://schemas.microsoft.com/office/powerpoint/2010/main" val="2814407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EB23DEA-132E-4DDA-AB24-A7BD83162CCB}"/>
              </a:ext>
            </a:extLst>
          </p:cNvPr>
          <p:cNvPicPr>
            <a:picLocks noChangeAspect="1"/>
          </p:cNvPicPr>
          <p:nvPr/>
        </p:nvPicPr>
        <p:blipFill>
          <a:blip r:embed="rId3"/>
          <a:stretch>
            <a:fillRect/>
          </a:stretch>
        </p:blipFill>
        <p:spPr>
          <a:xfrm>
            <a:off x="3186112" y="419100"/>
            <a:ext cx="5819775" cy="6019800"/>
          </a:xfrm>
          <a:prstGeom prst="rect">
            <a:avLst/>
          </a:prstGeom>
        </p:spPr>
      </p:pic>
    </p:spTree>
    <p:extLst>
      <p:ext uri="{BB962C8B-B14F-4D97-AF65-F5344CB8AC3E}">
        <p14:creationId xmlns:p14="http://schemas.microsoft.com/office/powerpoint/2010/main" val="2189587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4B99A5-A079-4B82-8BB6-DA9D5860EB3C}"/>
              </a:ext>
            </a:extLst>
          </p:cNvPr>
          <p:cNvSpPr>
            <a:spLocks noGrp="1"/>
          </p:cNvSpPr>
          <p:nvPr>
            <p:ph type="title"/>
          </p:nvPr>
        </p:nvSpPr>
        <p:spPr/>
        <p:txBody>
          <a:bodyPr/>
          <a:lstStyle/>
          <a:p>
            <a:r>
              <a:rPr lang="es-PE" dirty="0"/>
              <a:t>Búsqueda de Costo Uniforme</a:t>
            </a:r>
          </a:p>
        </p:txBody>
      </p:sp>
      <p:sp>
        <p:nvSpPr>
          <p:cNvPr id="3" name="Marcador de texto 2">
            <a:extLst>
              <a:ext uri="{FF2B5EF4-FFF2-40B4-BE49-F238E27FC236}">
                <a16:creationId xmlns:a16="http://schemas.microsoft.com/office/drawing/2014/main" id="{59BECB4C-2D6F-44BF-823E-AB374E6ED0C9}"/>
              </a:ext>
            </a:extLst>
          </p:cNvPr>
          <p:cNvSpPr>
            <a:spLocks noGrp="1"/>
          </p:cNvSpPr>
          <p:nvPr>
            <p:ph type="body" idx="1"/>
          </p:nvPr>
        </p:nvSpPr>
        <p:spPr/>
        <p:txBody>
          <a:bodyPr/>
          <a:lstStyle/>
          <a:p>
            <a:r>
              <a:rPr lang="es-PE" dirty="0"/>
              <a:t>Algoritmo no informado</a:t>
            </a:r>
          </a:p>
        </p:txBody>
      </p:sp>
    </p:spTree>
    <p:extLst>
      <p:ext uri="{BB962C8B-B14F-4D97-AF65-F5344CB8AC3E}">
        <p14:creationId xmlns:p14="http://schemas.microsoft.com/office/powerpoint/2010/main" val="827134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A0861D-BF40-4ED4-9C29-6E8DF155E0C2}"/>
              </a:ext>
            </a:extLst>
          </p:cNvPr>
          <p:cNvSpPr>
            <a:spLocks noGrp="1"/>
          </p:cNvSpPr>
          <p:nvPr>
            <p:ph type="title"/>
          </p:nvPr>
        </p:nvSpPr>
        <p:spPr>
          <a:xfrm>
            <a:off x="686834" y="1153572"/>
            <a:ext cx="3200400" cy="4461163"/>
          </a:xfrm>
        </p:spPr>
        <p:txBody>
          <a:bodyPr>
            <a:normAutofit/>
          </a:bodyPr>
          <a:lstStyle/>
          <a:p>
            <a:r>
              <a:rPr lang="es-PE" dirty="0">
                <a:solidFill>
                  <a:srgbClr val="FFFFFF"/>
                </a:solidFill>
              </a:rPr>
              <a:t>Búsqueda</a:t>
            </a:r>
          </a:p>
        </p:txBody>
      </p:sp>
      <p:sp>
        <p:nvSpPr>
          <p:cNvPr id="18"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Marcador de contenido 2">
            <a:extLst>
              <a:ext uri="{FF2B5EF4-FFF2-40B4-BE49-F238E27FC236}">
                <a16:creationId xmlns:a16="http://schemas.microsoft.com/office/drawing/2014/main" id="{2131B75D-1FD3-40A3-A349-664C2C003E2B}"/>
              </a:ext>
            </a:extLst>
          </p:cNvPr>
          <p:cNvSpPr>
            <a:spLocks noGrp="1"/>
          </p:cNvSpPr>
          <p:nvPr>
            <p:ph idx="1"/>
          </p:nvPr>
        </p:nvSpPr>
        <p:spPr>
          <a:xfrm>
            <a:off x="4447308" y="591344"/>
            <a:ext cx="6906491" cy="5585619"/>
          </a:xfrm>
        </p:spPr>
        <p:txBody>
          <a:bodyPr anchor="ctr">
            <a:normAutofit/>
          </a:bodyPr>
          <a:lstStyle/>
          <a:p>
            <a:r>
              <a:rPr lang="es-ES" b="0" i="1" dirty="0">
                <a:effectLst/>
                <a:latin typeface="Noto serif" panose="02020600060500020200" pitchFamily="18" charset="0"/>
              </a:rPr>
              <a:t>La búsqueda</a:t>
            </a:r>
            <a:r>
              <a:rPr lang="es-ES" b="0" i="0" dirty="0">
                <a:effectLst/>
                <a:latin typeface="Noto serif" panose="02020600060500020200" pitchFamily="18" charset="0"/>
              </a:rPr>
              <a:t> es una forma de guiar la planificación mediante la creación de pasos en un plan. </a:t>
            </a:r>
          </a:p>
          <a:p>
            <a:r>
              <a:rPr lang="es-ES" b="0" i="0" dirty="0">
                <a:effectLst/>
                <a:latin typeface="Noto serif" panose="02020600060500020200" pitchFamily="18" charset="0"/>
              </a:rPr>
              <a:t>Cuando planificamos un viaje, por ejemplo, buscamos rutas a tomar, evaluamos las paradas en el camino y lo que ofrecen, y buscamos alojamientos y actividades que se alineen con nuestro gusto y presupuesto. Dependiendo de los resultados de estas búsquedas, el plan cambia.</a:t>
            </a:r>
            <a:endParaRPr lang="es-PE" dirty="0"/>
          </a:p>
        </p:txBody>
      </p:sp>
    </p:spTree>
    <p:extLst>
      <p:ext uri="{BB962C8B-B14F-4D97-AF65-F5344CB8AC3E}">
        <p14:creationId xmlns:p14="http://schemas.microsoft.com/office/powerpoint/2010/main" val="346980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AF37A7C-9CC0-4E7D-A00F-7CDA493716E8}"/>
              </a:ext>
            </a:extLst>
          </p:cNvPr>
          <p:cNvPicPr>
            <a:picLocks noChangeAspect="1"/>
          </p:cNvPicPr>
          <p:nvPr/>
        </p:nvPicPr>
        <p:blipFill>
          <a:blip r:embed="rId3"/>
          <a:stretch>
            <a:fillRect/>
          </a:stretch>
        </p:blipFill>
        <p:spPr>
          <a:xfrm>
            <a:off x="1285874" y="1135379"/>
            <a:ext cx="10271107" cy="4311831"/>
          </a:xfrm>
          <a:prstGeom prst="rect">
            <a:avLst/>
          </a:prstGeom>
        </p:spPr>
      </p:pic>
    </p:spTree>
    <p:extLst>
      <p:ext uri="{BB962C8B-B14F-4D97-AF65-F5344CB8AC3E}">
        <p14:creationId xmlns:p14="http://schemas.microsoft.com/office/powerpoint/2010/main" val="1803954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0FB0E8C-E6BA-4E90-A8C0-88C59D6660EF}"/>
              </a:ext>
            </a:extLst>
          </p:cNvPr>
          <p:cNvPicPr>
            <a:picLocks noChangeAspect="1"/>
          </p:cNvPicPr>
          <p:nvPr/>
        </p:nvPicPr>
        <p:blipFill>
          <a:blip r:embed="rId3"/>
          <a:stretch>
            <a:fillRect/>
          </a:stretch>
        </p:blipFill>
        <p:spPr>
          <a:xfrm>
            <a:off x="1242603" y="778872"/>
            <a:ext cx="9050927" cy="3662468"/>
          </a:xfrm>
          <a:prstGeom prst="rect">
            <a:avLst/>
          </a:prstGeom>
        </p:spPr>
      </p:pic>
    </p:spTree>
    <p:extLst>
      <p:ext uri="{BB962C8B-B14F-4D97-AF65-F5344CB8AC3E}">
        <p14:creationId xmlns:p14="http://schemas.microsoft.com/office/powerpoint/2010/main" val="1537368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D6A7653-48B4-4197-85C6-66465C64F35B}"/>
              </a:ext>
            </a:extLst>
          </p:cNvPr>
          <p:cNvSpPr>
            <a:spLocks noGrp="1"/>
          </p:cNvSpPr>
          <p:nvPr>
            <p:ph type="title"/>
          </p:nvPr>
        </p:nvSpPr>
        <p:spPr/>
        <p:txBody>
          <a:bodyPr>
            <a:normAutofit/>
          </a:bodyPr>
          <a:lstStyle/>
          <a:p>
            <a:r>
              <a:rPr lang="es-PE" b="1" dirty="0">
                <a:latin typeface="Arial" panose="020B0604020202020204" pitchFamily="34" charset="0"/>
              </a:rPr>
              <a:t>FUNCION DE COSTO</a:t>
            </a:r>
            <a:br>
              <a:rPr lang="es-PE" b="1" dirty="0">
                <a:solidFill>
                  <a:srgbClr val="FF0000"/>
                </a:solidFill>
                <a:latin typeface="Arial" panose="020B0604020202020204" pitchFamily="34" charset="0"/>
              </a:rPr>
            </a:br>
            <a:endParaRPr lang="es-PE" dirty="0"/>
          </a:p>
        </p:txBody>
      </p:sp>
      <p:sp>
        <p:nvSpPr>
          <p:cNvPr id="5" name="Marcador de contenido 4">
            <a:extLst>
              <a:ext uri="{FF2B5EF4-FFF2-40B4-BE49-F238E27FC236}">
                <a16:creationId xmlns:a16="http://schemas.microsoft.com/office/drawing/2014/main" id="{E8BAC77B-0957-4328-B3BB-2A01C496708F}"/>
              </a:ext>
            </a:extLst>
          </p:cNvPr>
          <p:cNvSpPr>
            <a:spLocks noGrp="1"/>
          </p:cNvSpPr>
          <p:nvPr>
            <p:ph idx="1"/>
          </p:nvPr>
        </p:nvSpPr>
        <p:spPr/>
        <p:txBody>
          <a:bodyPr/>
          <a:lstStyle/>
          <a:p>
            <a:pPr algn="l"/>
            <a:r>
              <a:rPr lang="es-ES" sz="2800" b="0" i="0" u="none" strike="noStrike" baseline="0" dirty="0">
                <a:solidFill>
                  <a:srgbClr val="000000"/>
                </a:solidFill>
                <a:latin typeface="Arial" panose="020B0604020202020204" pitchFamily="34" charset="0"/>
              </a:rPr>
              <a:t>g(n) : costo de la ruta </a:t>
            </a:r>
            <a:r>
              <a:rPr lang="es-PE" sz="2800" b="0" i="0" u="none" strike="noStrike" baseline="0" dirty="0">
                <a:solidFill>
                  <a:srgbClr val="000000"/>
                </a:solidFill>
                <a:latin typeface="Arial" panose="020B0604020202020204" pitchFamily="34" charset="0"/>
              </a:rPr>
              <a:t>para trasladarse del estado inicial al estado n</a:t>
            </a:r>
            <a:endParaRPr lang="es-PE" dirty="0"/>
          </a:p>
          <a:p>
            <a:pPr marL="0" indent="0">
              <a:buNone/>
            </a:pPr>
            <a:r>
              <a:rPr lang="es-PE" sz="3600" dirty="0"/>
              <a:t>Proceso o Acciones:</a:t>
            </a:r>
          </a:p>
          <a:p>
            <a:pPr algn="l"/>
            <a:r>
              <a:rPr lang="es-PE" sz="2800" b="0" i="0" u="none" strike="noStrike" baseline="0" dirty="0">
                <a:latin typeface="Arial" panose="020B0604020202020204" pitchFamily="34" charset="0"/>
              </a:rPr>
              <a:t>Trasladarse de un nodo a otro adyacente</a:t>
            </a:r>
            <a:endParaRPr lang="es-PE" dirty="0"/>
          </a:p>
        </p:txBody>
      </p:sp>
    </p:spTree>
    <p:extLst>
      <p:ext uri="{BB962C8B-B14F-4D97-AF65-F5344CB8AC3E}">
        <p14:creationId xmlns:p14="http://schemas.microsoft.com/office/powerpoint/2010/main" val="39635477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8A118-E365-461F-9A8F-FBA3EDC48246}"/>
              </a:ext>
            </a:extLst>
          </p:cNvPr>
          <p:cNvSpPr>
            <a:spLocks noGrp="1"/>
          </p:cNvSpPr>
          <p:nvPr>
            <p:ph type="title"/>
          </p:nvPr>
        </p:nvSpPr>
        <p:spPr>
          <a:xfrm>
            <a:off x="838200" y="365125"/>
            <a:ext cx="10515600" cy="1325563"/>
          </a:xfrm>
        </p:spPr>
        <p:txBody>
          <a:bodyPr/>
          <a:lstStyle/>
          <a:p>
            <a:r>
              <a:rPr lang="es-PE" sz="3200">
                <a:latin typeface="Kristen ITC" panose="03050502040202030202" pitchFamily="66" charset="0"/>
              </a:rPr>
              <a:t>Costo Uniforme</a:t>
            </a:r>
            <a:endParaRPr lang="es-PE" sz="3200" dirty="0">
              <a:latin typeface="Kristen ITC" panose="03050502040202030202" pitchFamily="66" charset="0"/>
            </a:endParaRPr>
          </a:p>
        </p:txBody>
      </p:sp>
      <p:pic>
        <p:nvPicPr>
          <p:cNvPr id="4" name="Imagen 3">
            <a:extLst>
              <a:ext uri="{FF2B5EF4-FFF2-40B4-BE49-F238E27FC236}">
                <a16:creationId xmlns:a16="http://schemas.microsoft.com/office/drawing/2014/main" id="{056F72DA-0168-4975-A519-BFA100EA3E6C}"/>
              </a:ext>
            </a:extLst>
          </p:cNvPr>
          <p:cNvPicPr>
            <a:picLocks noChangeAspect="1"/>
          </p:cNvPicPr>
          <p:nvPr/>
        </p:nvPicPr>
        <p:blipFill>
          <a:blip r:embed="rId2"/>
          <a:stretch>
            <a:fillRect/>
          </a:stretch>
        </p:blipFill>
        <p:spPr>
          <a:xfrm>
            <a:off x="971028" y="2368041"/>
            <a:ext cx="4525006" cy="2333951"/>
          </a:xfrm>
          <a:prstGeom prst="rect">
            <a:avLst/>
          </a:prstGeom>
        </p:spPr>
      </p:pic>
      <p:pic>
        <p:nvPicPr>
          <p:cNvPr id="5" name="Imagen 4">
            <a:extLst>
              <a:ext uri="{FF2B5EF4-FFF2-40B4-BE49-F238E27FC236}">
                <a16:creationId xmlns:a16="http://schemas.microsoft.com/office/drawing/2014/main" id="{C2C865DE-F64E-46D8-BA4A-C13ECE0FBB10}"/>
              </a:ext>
            </a:extLst>
          </p:cNvPr>
          <p:cNvPicPr>
            <a:picLocks noChangeAspect="1"/>
          </p:cNvPicPr>
          <p:nvPr/>
        </p:nvPicPr>
        <p:blipFill>
          <a:blip r:embed="rId3"/>
          <a:stretch>
            <a:fillRect/>
          </a:stretch>
        </p:blipFill>
        <p:spPr>
          <a:xfrm>
            <a:off x="6240613" y="1123628"/>
            <a:ext cx="5534797" cy="4610743"/>
          </a:xfrm>
          <a:prstGeom prst="rect">
            <a:avLst/>
          </a:prstGeom>
        </p:spPr>
      </p:pic>
      <p:pic>
        <p:nvPicPr>
          <p:cNvPr id="6" name="Imagen 5">
            <a:extLst>
              <a:ext uri="{FF2B5EF4-FFF2-40B4-BE49-F238E27FC236}">
                <a16:creationId xmlns:a16="http://schemas.microsoft.com/office/drawing/2014/main" id="{35501A5D-D74E-447C-ADC9-73935AA1BB1C}"/>
              </a:ext>
            </a:extLst>
          </p:cNvPr>
          <p:cNvPicPr>
            <a:picLocks noChangeAspect="1"/>
          </p:cNvPicPr>
          <p:nvPr/>
        </p:nvPicPr>
        <p:blipFill>
          <a:blip r:embed="rId4"/>
          <a:stretch>
            <a:fillRect/>
          </a:stretch>
        </p:blipFill>
        <p:spPr>
          <a:xfrm>
            <a:off x="8748013" y="5415239"/>
            <a:ext cx="1924319" cy="638264"/>
          </a:xfrm>
          <a:prstGeom prst="rect">
            <a:avLst/>
          </a:prstGeom>
        </p:spPr>
      </p:pic>
    </p:spTree>
    <p:extLst>
      <p:ext uri="{BB962C8B-B14F-4D97-AF65-F5344CB8AC3E}">
        <p14:creationId xmlns:p14="http://schemas.microsoft.com/office/powerpoint/2010/main" val="169836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7377BF-49C9-4888-8ADB-9B3A464D216C}"/>
              </a:ext>
            </a:extLst>
          </p:cNvPr>
          <p:cNvPicPr>
            <a:picLocks noChangeAspect="1"/>
          </p:cNvPicPr>
          <p:nvPr/>
        </p:nvPicPr>
        <p:blipFill>
          <a:blip r:embed="rId3"/>
          <a:stretch>
            <a:fillRect/>
          </a:stretch>
        </p:blipFill>
        <p:spPr>
          <a:xfrm>
            <a:off x="2055767" y="693555"/>
            <a:ext cx="7505700" cy="5000625"/>
          </a:xfrm>
          <a:prstGeom prst="rect">
            <a:avLst/>
          </a:prstGeom>
        </p:spPr>
      </p:pic>
      <p:sp>
        <p:nvSpPr>
          <p:cNvPr id="4" name="CuadroTexto 3">
            <a:extLst>
              <a:ext uri="{FF2B5EF4-FFF2-40B4-BE49-F238E27FC236}">
                <a16:creationId xmlns:a16="http://schemas.microsoft.com/office/drawing/2014/main" id="{34BEE2A0-D9D1-4189-9001-0519DF9B45DE}"/>
              </a:ext>
            </a:extLst>
          </p:cNvPr>
          <p:cNvSpPr txBox="1"/>
          <p:nvPr/>
        </p:nvSpPr>
        <p:spPr>
          <a:xfrm>
            <a:off x="724988" y="231890"/>
            <a:ext cx="4376057" cy="461665"/>
          </a:xfrm>
          <a:prstGeom prst="rect">
            <a:avLst/>
          </a:prstGeom>
          <a:noFill/>
        </p:spPr>
        <p:txBody>
          <a:bodyPr wrap="square" rtlCol="0">
            <a:spAutoFit/>
          </a:bodyPr>
          <a:lstStyle/>
          <a:p>
            <a:r>
              <a:rPr lang="es-PE" sz="2400" b="1" dirty="0"/>
              <a:t>De  A hacia  F</a:t>
            </a:r>
          </a:p>
        </p:txBody>
      </p:sp>
    </p:spTree>
    <p:extLst>
      <p:ext uri="{BB962C8B-B14F-4D97-AF65-F5344CB8AC3E}">
        <p14:creationId xmlns:p14="http://schemas.microsoft.com/office/powerpoint/2010/main" val="38361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0083F8-7D17-4A13-A91F-BADDBF69AEBB}"/>
              </a:ext>
            </a:extLst>
          </p:cNvPr>
          <p:cNvPicPr>
            <a:picLocks noChangeAspect="1"/>
          </p:cNvPicPr>
          <p:nvPr/>
        </p:nvPicPr>
        <p:blipFill>
          <a:blip r:embed="rId2"/>
          <a:stretch>
            <a:fillRect/>
          </a:stretch>
        </p:blipFill>
        <p:spPr>
          <a:xfrm>
            <a:off x="0" y="978612"/>
            <a:ext cx="12192000" cy="4900775"/>
          </a:xfrm>
          <a:prstGeom prst="rect">
            <a:avLst/>
          </a:prstGeom>
        </p:spPr>
      </p:pic>
    </p:spTree>
    <p:extLst>
      <p:ext uri="{BB962C8B-B14F-4D97-AF65-F5344CB8AC3E}">
        <p14:creationId xmlns:p14="http://schemas.microsoft.com/office/powerpoint/2010/main" val="3556150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21E338-8045-467A-859D-BF9B9169294D}"/>
              </a:ext>
            </a:extLst>
          </p:cNvPr>
          <p:cNvPicPr>
            <a:picLocks noChangeAspect="1"/>
          </p:cNvPicPr>
          <p:nvPr/>
        </p:nvPicPr>
        <p:blipFill>
          <a:blip r:embed="rId2"/>
          <a:stretch>
            <a:fillRect/>
          </a:stretch>
        </p:blipFill>
        <p:spPr>
          <a:xfrm>
            <a:off x="2571750" y="171450"/>
            <a:ext cx="7048500" cy="6515100"/>
          </a:xfrm>
          <a:prstGeom prst="rect">
            <a:avLst/>
          </a:prstGeom>
        </p:spPr>
      </p:pic>
    </p:spTree>
    <p:extLst>
      <p:ext uri="{BB962C8B-B14F-4D97-AF65-F5344CB8AC3E}">
        <p14:creationId xmlns:p14="http://schemas.microsoft.com/office/powerpoint/2010/main" val="52053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5C3E271-2BAA-477F-B6FD-EC51D46D7CAC}"/>
              </a:ext>
            </a:extLst>
          </p:cNvPr>
          <p:cNvPicPr>
            <a:picLocks noChangeAspect="1"/>
          </p:cNvPicPr>
          <p:nvPr/>
        </p:nvPicPr>
        <p:blipFill>
          <a:blip r:embed="rId2"/>
          <a:stretch>
            <a:fillRect/>
          </a:stretch>
        </p:blipFill>
        <p:spPr>
          <a:xfrm>
            <a:off x="2546508" y="927704"/>
            <a:ext cx="7098983" cy="4760217"/>
          </a:xfrm>
          <a:prstGeom prst="rect">
            <a:avLst/>
          </a:prstGeom>
        </p:spPr>
      </p:pic>
    </p:spTree>
    <p:extLst>
      <p:ext uri="{BB962C8B-B14F-4D97-AF65-F5344CB8AC3E}">
        <p14:creationId xmlns:p14="http://schemas.microsoft.com/office/powerpoint/2010/main" val="2873029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AB4B2BC-1CF7-4D77-A279-B48C9B03CCD8}"/>
              </a:ext>
            </a:extLst>
          </p:cNvPr>
          <p:cNvPicPr>
            <a:picLocks noChangeAspect="1"/>
          </p:cNvPicPr>
          <p:nvPr/>
        </p:nvPicPr>
        <p:blipFill>
          <a:blip r:embed="rId2"/>
          <a:stretch>
            <a:fillRect/>
          </a:stretch>
        </p:blipFill>
        <p:spPr>
          <a:xfrm>
            <a:off x="3323544" y="545782"/>
            <a:ext cx="6395222" cy="5567744"/>
          </a:xfrm>
          <a:prstGeom prst="rect">
            <a:avLst/>
          </a:prstGeom>
        </p:spPr>
      </p:pic>
    </p:spTree>
    <p:extLst>
      <p:ext uri="{BB962C8B-B14F-4D97-AF65-F5344CB8AC3E}">
        <p14:creationId xmlns:p14="http://schemas.microsoft.com/office/powerpoint/2010/main" val="42931659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87B38D-82B8-46E1-864A-868FDBA2CA0B}"/>
              </a:ext>
            </a:extLst>
          </p:cNvPr>
          <p:cNvPicPr>
            <a:picLocks noChangeAspect="1"/>
          </p:cNvPicPr>
          <p:nvPr/>
        </p:nvPicPr>
        <p:blipFill>
          <a:blip r:embed="rId2"/>
          <a:stretch>
            <a:fillRect/>
          </a:stretch>
        </p:blipFill>
        <p:spPr>
          <a:xfrm>
            <a:off x="2043791" y="1424667"/>
            <a:ext cx="7047883" cy="4270737"/>
          </a:xfrm>
          <a:prstGeom prst="rect">
            <a:avLst/>
          </a:prstGeom>
        </p:spPr>
      </p:pic>
      <p:sp>
        <p:nvSpPr>
          <p:cNvPr id="4" name="CuadroTexto 3">
            <a:extLst>
              <a:ext uri="{FF2B5EF4-FFF2-40B4-BE49-F238E27FC236}">
                <a16:creationId xmlns:a16="http://schemas.microsoft.com/office/drawing/2014/main" id="{06AEE225-1637-43A8-8C04-4FE939224331}"/>
              </a:ext>
            </a:extLst>
          </p:cNvPr>
          <p:cNvSpPr txBox="1"/>
          <p:nvPr/>
        </p:nvSpPr>
        <p:spPr>
          <a:xfrm>
            <a:off x="1828800" y="352697"/>
            <a:ext cx="9470571" cy="584775"/>
          </a:xfrm>
          <a:prstGeom prst="rect">
            <a:avLst/>
          </a:prstGeom>
          <a:noFill/>
        </p:spPr>
        <p:txBody>
          <a:bodyPr wrap="square" rtlCol="0">
            <a:spAutoFit/>
          </a:bodyPr>
          <a:lstStyle/>
          <a:p>
            <a:r>
              <a:rPr lang="es-PE" sz="3200" dirty="0"/>
              <a:t>Cuál es la ruta de costo mínimo de A </a:t>
            </a:r>
            <a:r>
              <a:rPr lang="es-PE" sz="3200" dirty="0" err="1"/>
              <a:t>a</a:t>
            </a:r>
            <a:r>
              <a:rPr lang="es-PE" sz="3200" dirty="0"/>
              <a:t> G?</a:t>
            </a:r>
          </a:p>
        </p:txBody>
      </p:sp>
    </p:spTree>
    <p:extLst>
      <p:ext uri="{BB962C8B-B14F-4D97-AF65-F5344CB8AC3E}">
        <p14:creationId xmlns:p14="http://schemas.microsoft.com/office/powerpoint/2010/main" val="111404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658C43-D900-4C1D-8C41-E1F9FD63EE95}"/>
              </a:ext>
            </a:extLst>
          </p:cNvPr>
          <p:cNvPicPr>
            <a:picLocks noChangeAspect="1"/>
          </p:cNvPicPr>
          <p:nvPr/>
        </p:nvPicPr>
        <p:blipFill>
          <a:blip r:embed="rId3"/>
          <a:stretch>
            <a:fillRect/>
          </a:stretch>
        </p:blipFill>
        <p:spPr>
          <a:xfrm>
            <a:off x="1908174" y="249237"/>
            <a:ext cx="8632825" cy="5925554"/>
          </a:xfrm>
          <a:prstGeom prst="rect">
            <a:avLst/>
          </a:prstGeom>
        </p:spPr>
      </p:pic>
    </p:spTree>
    <p:extLst>
      <p:ext uri="{BB962C8B-B14F-4D97-AF65-F5344CB8AC3E}">
        <p14:creationId xmlns:p14="http://schemas.microsoft.com/office/powerpoint/2010/main" val="766384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6811972-FD1A-44C7-B554-0EA4820525AD}"/>
              </a:ext>
            </a:extLst>
          </p:cNvPr>
          <p:cNvPicPr>
            <a:picLocks noChangeAspect="1"/>
          </p:cNvPicPr>
          <p:nvPr/>
        </p:nvPicPr>
        <p:blipFill>
          <a:blip r:embed="rId2"/>
          <a:stretch>
            <a:fillRect/>
          </a:stretch>
        </p:blipFill>
        <p:spPr>
          <a:xfrm>
            <a:off x="1831657" y="0"/>
            <a:ext cx="8162925" cy="2514600"/>
          </a:xfrm>
          <a:prstGeom prst="rect">
            <a:avLst/>
          </a:prstGeom>
        </p:spPr>
      </p:pic>
      <p:pic>
        <p:nvPicPr>
          <p:cNvPr id="5" name="Imagen 4">
            <a:extLst>
              <a:ext uri="{FF2B5EF4-FFF2-40B4-BE49-F238E27FC236}">
                <a16:creationId xmlns:a16="http://schemas.microsoft.com/office/drawing/2014/main" id="{F695A792-61CA-40C8-9C0C-A9EFC6858BD2}"/>
              </a:ext>
            </a:extLst>
          </p:cNvPr>
          <p:cNvPicPr>
            <a:picLocks noChangeAspect="1"/>
          </p:cNvPicPr>
          <p:nvPr/>
        </p:nvPicPr>
        <p:blipFill>
          <a:blip r:embed="rId3"/>
          <a:stretch>
            <a:fillRect/>
          </a:stretch>
        </p:blipFill>
        <p:spPr>
          <a:xfrm>
            <a:off x="3306263" y="2514600"/>
            <a:ext cx="5276034" cy="4387812"/>
          </a:xfrm>
          <a:prstGeom prst="rect">
            <a:avLst/>
          </a:prstGeom>
        </p:spPr>
      </p:pic>
    </p:spTree>
    <p:extLst>
      <p:ext uri="{BB962C8B-B14F-4D97-AF65-F5344CB8AC3E}">
        <p14:creationId xmlns:p14="http://schemas.microsoft.com/office/powerpoint/2010/main" val="2613320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D5E1349-829A-4097-B45E-98EC50E2D614}"/>
              </a:ext>
            </a:extLst>
          </p:cNvPr>
          <p:cNvPicPr>
            <a:picLocks noChangeAspect="1"/>
          </p:cNvPicPr>
          <p:nvPr/>
        </p:nvPicPr>
        <p:blipFill>
          <a:blip r:embed="rId2"/>
          <a:stretch>
            <a:fillRect/>
          </a:stretch>
        </p:blipFill>
        <p:spPr>
          <a:xfrm>
            <a:off x="2043112" y="809625"/>
            <a:ext cx="8105775" cy="5238750"/>
          </a:xfrm>
          <a:prstGeom prst="rect">
            <a:avLst/>
          </a:prstGeom>
        </p:spPr>
      </p:pic>
    </p:spTree>
    <p:extLst>
      <p:ext uri="{BB962C8B-B14F-4D97-AF65-F5344CB8AC3E}">
        <p14:creationId xmlns:p14="http://schemas.microsoft.com/office/powerpoint/2010/main" val="14791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F639856-8803-4002-83CB-6BA6750D098B}"/>
              </a:ext>
            </a:extLst>
          </p:cNvPr>
          <p:cNvPicPr>
            <a:picLocks noChangeAspect="1"/>
          </p:cNvPicPr>
          <p:nvPr/>
        </p:nvPicPr>
        <p:blipFill>
          <a:blip r:embed="rId2"/>
          <a:stretch>
            <a:fillRect/>
          </a:stretch>
        </p:blipFill>
        <p:spPr>
          <a:xfrm>
            <a:off x="1524000" y="319087"/>
            <a:ext cx="9144000" cy="6219825"/>
          </a:xfrm>
          <a:prstGeom prst="rect">
            <a:avLst/>
          </a:prstGeom>
        </p:spPr>
      </p:pic>
    </p:spTree>
    <p:extLst>
      <p:ext uri="{BB962C8B-B14F-4D97-AF65-F5344CB8AC3E}">
        <p14:creationId xmlns:p14="http://schemas.microsoft.com/office/powerpoint/2010/main" val="2113038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FA56575F-49EE-4457-8784-77BE82E0F51D}"/>
              </a:ext>
            </a:extLst>
          </p:cNvPr>
          <p:cNvSpPr>
            <a:spLocks noGrp="1"/>
          </p:cNvSpPr>
          <p:nvPr>
            <p:ph type="title"/>
          </p:nvPr>
        </p:nvSpPr>
        <p:spPr/>
        <p:txBody>
          <a:bodyPr>
            <a:normAutofit fontScale="90000"/>
          </a:bodyPr>
          <a:lstStyle/>
          <a:p>
            <a:r>
              <a:rPr lang="es-ES" b="1" i="0" dirty="0">
                <a:solidFill>
                  <a:srgbClr val="3D3B49"/>
                </a:solidFill>
                <a:effectLst/>
                <a:latin typeface="Noto Serif" panose="02020600060500020200" pitchFamily="18" charset="0"/>
              </a:rPr>
              <a:t>Gráficos: representación de problemas de búsqueda y soluciones</a:t>
            </a:r>
            <a:br>
              <a:rPr lang="es-ES" b="1" i="0" dirty="0">
                <a:solidFill>
                  <a:srgbClr val="3D3B49"/>
                </a:solidFill>
                <a:effectLst/>
                <a:latin typeface="Noto Serif" panose="02020600060500020200" pitchFamily="18" charset="0"/>
              </a:rPr>
            </a:br>
            <a:endParaRPr lang="es-PE" dirty="0"/>
          </a:p>
        </p:txBody>
      </p:sp>
      <p:pic>
        <p:nvPicPr>
          <p:cNvPr id="3" name="Imagen 2">
            <a:extLst>
              <a:ext uri="{FF2B5EF4-FFF2-40B4-BE49-F238E27FC236}">
                <a16:creationId xmlns:a16="http://schemas.microsoft.com/office/drawing/2014/main" id="{185FDB1C-F18E-4CE9-B158-5F9F01328E0A}"/>
              </a:ext>
            </a:extLst>
          </p:cNvPr>
          <p:cNvPicPr>
            <a:picLocks noChangeAspect="1"/>
          </p:cNvPicPr>
          <p:nvPr/>
        </p:nvPicPr>
        <p:blipFill>
          <a:blip r:embed="rId3"/>
          <a:stretch>
            <a:fillRect/>
          </a:stretch>
        </p:blipFill>
        <p:spPr>
          <a:xfrm>
            <a:off x="266700" y="1671334"/>
            <a:ext cx="4899025" cy="3515331"/>
          </a:xfrm>
          <a:prstGeom prst="rect">
            <a:avLst/>
          </a:prstGeom>
        </p:spPr>
      </p:pic>
      <p:pic>
        <p:nvPicPr>
          <p:cNvPr id="5" name="Imagen 4">
            <a:extLst>
              <a:ext uri="{FF2B5EF4-FFF2-40B4-BE49-F238E27FC236}">
                <a16:creationId xmlns:a16="http://schemas.microsoft.com/office/drawing/2014/main" id="{3CBA35DA-EC6A-4609-837E-D34BF85004F6}"/>
              </a:ext>
            </a:extLst>
          </p:cNvPr>
          <p:cNvPicPr>
            <a:picLocks noChangeAspect="1"/>
          </p:cNvPicPr>
          <p:nvPr/>
        </p:nvPicPr>
        <p:blipFill>
          <a:blip r:embed="rId4"/>
          <a:stretch>
            <a:fillRect/>
          </a:stretch>
        </p:blipFill>
        <p:spPr>
          <a:xfrm>
            <a:off x="5568950" y="2576581"/>
            <a:ext cx="6356350" cy="2098146"/>
          </a:xfrm>
          <a:prstGeom prst="rect">
            <a:avLst/>
          </a:prstGeom>
        </p:spPr>
      </p:pic>
      <p:sp>
        <p:nvSpPr>
          <p:cNvPr id="7" name="CuadroTexto 6">
            <a:extLst>
              <a:ext uri="{FF2B5EF4-FFF2-40B4-BE49-F238E27FC236}">
                <a16:creationId xmlns:a16="http://schemas.microsoft.com/office/drawing/2014/main" id="{DA99129E-B68F-1FF7-8476-95F2826FB6C6}"/>
              </a:ext>
            </a:extLst>
          </p:cNvPr>
          <p:cNvSpPr txBox="1"/>
          <p:nvPr/>
        </p:nvSpPr>
        <p:spPr>
          <a:xfrm>
            <a:off x="3935187" y="5560620"/>
            <a:ext cx="6093822" cy="646331"/>
          </a:xfrm>
          <a:prstGeom prst="rect">
            <a:avLst/>
          </a:prstGeom>
          <a:noFill/>
        </p:spPr>
        <p:txBody>
          <a:bodyPr wrap="square">
            <a:spAutoFit/>
          </a:bodyPr>
          <a:lstStyle/>
          <a:p>
            <a:r>
              <a:rPr lang="es-ES" b="0" i="0" dirty="0">
                <a:solidFill>
                  <a:srgbClr val="000000"/>
                </a:solidFill>
                <a:effectLst/>
                <a:latin typeface="Noto serif" panose="02020600060500020200" pitchFamily="18" charset="0"/>
              </a:rPr>
              <a:t>Un </a:t>
            </a:r>
            <a:r>
              <a:rPr lang="es-ES" b="0" i="1" dirty="0">
                <a:solidFill>
                  <a:srgbClr val="000000"/>
                </a:solidFill>
                <a:effectLst/>
                <a:latin typeface="Noto serif" panose="02020600060500020200" pitchFamily="18" charset="0"/>
              </a:rPr>
              <a:t>nodo adyacente</a:t>
            </a:r>
            <a:r>
              <a:rPr lang="es-ES" b="0" i="0" dirty="0">
                <a:solidFill>
                  <a:srgbClr val="000000"/>
                </a:solidFill>
                <a:effectLst/>
                <a:latin typeface="Noto serif" panose="02020600060500020200" pitchFamily="18" charset="0"/>
              </a:rPr>
              <a:t> es un nodo que está conectado directamente a otro nodo.</a:t>
            </a:r>
            <a:endParaRPr lang="es-PE" dirty="0"/>
          </a:p>
        </p:txBody>
      </p:sp>
    </p:spTree>
    <p:extLst>
      <p:ext uri="{BB962C8B-B14F-4D97-AF65-F5344CB8AC3E}">
        <p14:creationId xmlns:p14="http://schemas.microsoft.com/office/powerpoint/2010/main" val="2875106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F6AF7-9CA9-4C61-BE79-4481E979BE9C}"/>
              </a:ext>
            </a:extLst>
          </p:cNvPr>
          <p:cNvSpPr>
            <a:spLocks noGrp="1"/>
          </p:cNvSpPr>
          <p:nvPr>
            <p:ph type="title"/>
          </p:nvPr>
        </p:nvSpPr>
        <p:spPr>
          <a:xfrm>
            <a:off x="4965430" y="629268"/>
            <a:ext cx="6586491" cy="1286160"/>
          </a:xfrm>
        </p:spPr>
        <p:txBody>
          <a:bodyPr anchor="b">
            <a:normAutofit/>
          </a:bodyPr>
          <a:lstStyle/>
          <a:p>
            <a:r>
              <a:rPr lang="es-ES" sz="2100" b="1" i="0" dirty="0">
                <a:effectLst/>
                <a:latin typeface="Noto Serif" panose="02020600060500020200" pitchFamily="18" charset="0"/>
              </a:rPr>
              <a:t>Árboles: Las estructuras concretas utilizadas para representar soluciones de búsqueda.</a:t>
            </a:r>
            <a:br>
              <a:rPr lang="es-ES" sz="2100" b="1" i="0" dirty="0">
                <a:effectLst/>
                <a:latin typeface="Noto Serif" panose="02020600060500020200" pitchFamily="18" charset="0"/>
              </a:rPr>
            </a:br>
            <a:endParaRPr lang="es-PE" sz="2100" dirty="0"/>
          </a:p>
        </p:txBody>
      </p:sp>
      <p:sp>
        <p:nvSpPr>
          <p:cNvPr id="3" name="Marcador de contenido 2">
            <a:extLst>
              <a:ext uri="{FF2B5EF4-FFF2-40B4-BE49-F238E27FC236}">
                <a16:creationId xmlns:a16="http://schemas.microsoft.com/office/drawing/2014/main" id="{742CBC34-77F4-43DD-96C2-EC3F0ED926C6}"/>
              </a:ext>
            </a:extLst>
          </p:cNvPr>
          <p:cNvSpPr>
            <a:spLocks noGrp="1"/>
          </p:cNvSpPr>
          <p:nvPr>
            <p:ph idx="1"/>
          </p:nvPr>
        </p:nvSpPr>
        <p:spPr>
          <a:xfrm>
            <a:off x="4965431" y="2438400"/>
            <a:ext cx="6586489" cy="3785419"/>
          </a:xfrm>
        </p:spPr>
        <p:txBody>
          <a:bodyPr>
            <a:normAutofit/>
          </a:bodyPr>
          <a:lstStyle/>
          <a:p>
            <a:r>
              <a:rPr lang="es-ES" sz="2000" dirty="0">
                <a:latin typeface="Noto serif" panose="02020600060500020200" pitchFamily="18" charset="0"/>
              </a:rPr>
              <a:t>Un </a:t>
            </a:r>
            <a:r>
              <a:rPr lang="es-ES" sz="2000" b="0" i="1" dirty="0" err="1">
                <a:effectLst/>
                <a:latin typeface="Noto serif" panose="02020600060500020200" pitchFamily="18" charset="0"/>
              </a:rPr>
              <a:t>tree</a:t>
            </a:r>
            <a:r>
              <a:rPr lang="es-ES" sz="2000" b="0" i="0" dirty="0">
                <a:effectLst/>
                <a:latin typeface="Noto serif" panose="02020600060500020200" pitchFamily="18" charset="0"/>
              </a:rPr>
              <a:t> es una estructura de datos popular que simula una jerarquía de valores u objetos. Una </a:t>
            </a:r>
            <a:r>
              <a:rPr lang="es-ES" sz="2000" b="0" i="1" dirty="0">
                <a:effectLst/>
                <a:latin typeface="Noto serif" panose="02020600060500020200" pitchFamily="18" charset="0"/>
              </a:rPr>
              <a:t>jerarquía</a:t>
            </a:r>
            <a:r>
              <a:rPr lang="es-ES" sz="2000" b="0" i="0" dirty="0">
                <a:effectLst/>
                <a:latin typeface="Noto serif" panose="02020600060500020200" pitchFamily="18" charset="0"/>
              </a:rPr>
              <a:t> es una disposición de cosas en la que un solo objeto está relacionado con varios otros objetos debajo de él. Un árbol es un </a:t>
            </a:r>
            <a:r>
              <a:rPr lang="es-ES" sz="2000" b="0" i="1" dirty="0">
                <a:effectLst/>
                <a:latin typeface="Noto serif" panose="02020600060500020200" pitchFamily="18" charset="0"/>
              </a:rPr>
              <a:t>gráfico acíclico conectado</a:t>
            </a:r>
            <a:r>
              <a:rPr lang="es-ES" sz="2000" b="0" i="0" dirty="0">
                <a:effectLst/>
                <a:latin typeface="Noto serif" panose="02020600060500020200" pitchFamily="18" charset="0"/>
              </a:rPr>
              <a:t> : cada nodo tiene una arista con otro nodo y no existen ciclos.</a:t>
            </a:r>
          </a:p>
          <a:p>
            <a:r>
              <a:rPr lang="es-ES" sz="2000" b="0" i="0" dirty="0">
                <a:effectLst/>
                <a:latin typeface="Noto serif" panose="02020600060500020200" pitchFamily="18" charset="0"/>
              </a:rPr>
              <a:t>En un árbol, el valor u objeto representado en un punto específico se denomina </a:t>
            </a:r>
            <a:r>
              <a:rPr lang="es-ES" sz="2000" b="0" i="1" dirty="0">
                <a:effectLst/>
                <a:latin typeface="Noto serif" panose="02020600060500020200" pitchFamily="18" charset="0"/>
              </a:rPr>
              <a:t>nodo</a:t>
            </a:r>
            <a:r>
              <a:rPr lang="es-ES" sz="2000" b="0" i="0" dirty="0">
                <a:effectLst/>
                <a:latin typeface="Noto serif" panose="02020600060500020200" pitchFamily="18" charset="0"/>
              </a:rPr>
              <a:t> . Los árboles suelen tener una solo nodo raíz con cero o más nodos secundarios que podrían contener subárboles.</a:t>
            </a:r>
            <a:endParaRPr lang="es-PE" sz="2000" dirty="0"/>
          </a:p>
        </p:txBody>
      </p:sp>
      <p:pic>
        <p:nvPicPr>
          <p:cNvPr id="5" name="Picture 4" descr="Árbol solitario en un campo con paisaje urbano empañado por la niebla al fondo">
            <a:extLst>
              <a:ext uri="{FF2B5EF4-FFF2-40B4-BE49-F238E27FC236}">
                <a16:creationId xmlns:a16="http://schemas.microsoft.com/office/drawing/2014/main" id="{D1361477-39AE-D37F-8ABD-D48BB44E6F91}"/>
              </a:ext>
            </a:extLst>
          </p:cNvPr>
          <p:cNvPicPr>
            <a:picLocks noChangeAspect="1"/>
          </p:cNvPicPr>
          <p:nvPr/>
        </p:nvPicPr>
        <p:blipFill rotWithShape="1">
          <a:blip r:embed="rId2"/>
          <a:srcRect l="1858" r="5319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6D9CC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169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D54CD-29DC-47B5-BE8F-5873D340180C}"/>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59A0A7FC-FF97-47E5-9302-C0B3139F7466}"/>
              </a:ext>
            </a:extLst>
          </p:cNvPr>
          <p:cNvSpPr>
            <a:spLocks noGrp="1"/>
          </p:cNvSpPr>
          <p:nvPr>
            <p:ph idx="1"/>
          </p:nvPr>
        </p:nvSpPr>
        <p:spPr/>
        <p:txBody>
          <a:bodyPr/>
          <a:lstStyle/>
          <a:p>
            <a:r>
              <a:rPr lang="es-ES" b="0" i="0" dirty="0">
                <a:solidFill>
                  <a:srgbClr val="000000"/>
                </a:solidFill>
                <a:effectLst/>
                <a:latin typeface="Noto serif" panose="02020600060500020200" pitchFamily="18" charset="0"/>
              </a:rPr>
              <a:t>Cada nodo hijo tiene un solo nodo padre. Un nodo sin hijos es un </a:t>
            </a:r>
            <a:r>
              <a:rPr lang="es-ES" b="0" i="0" dirty="0">
                <a:solidFill>
                  <a:srgbClr val="FF0000"/>
                </a:solidFill>
                <a:effectLst/>
                <a:latin typeface="Noto serif" panose="02020600060500020200" pitchFamily="18" charset="0"/>
              </a:rPr>
              <a:t>nodo hoja</a:t>
            </a:r>
            <a:r>
              <a:rPr lang="es-ES" b="0" i="0" dirty="0">
                <a:solidFill>
                  <a:srgbClr val="000000"/>
                </a:solidFill>
                <a:effectLst/>
                <a:latin typeface="Noto serif" panose="02020600060500020200" pitchFamily="18" charset="0"/>
              </a:rPr>
              <a:t>.</a:t>
            </a:r>
          </a:p>
          <a:p>
            <a:r>
              <a:rPr lang="es-ES" b="0" i="0" dirty="0">
                <a:solidFill>
                  <a:srgbClr val="000000"/>
                </a:solidFill>
                <a:effectLst/>
                <a:latin typeface="Noto serif" panose="02020600060500020200" pitchFamily="18" charset="0"/>
              </a:rPr>
              <a:t>Los árboles también tienen una altura total. </a:t>
            </a:r>
            <a:r>
              <a:rPr lang="es-ES" b="0" i="0" dirty="0">
                <a:solidFill>
                  <a:srgbClr val="FF0000"/>
                </a:solidFill>
                <a:effectLst/>
                <a:highlight>
                  <a:srgbClr val="FFFF00"/>
                </a:highlight>
                <a:latin typeface="Noto serif" panose="02020600060500020200" pitchFamily="18" charset="0"/>
              </a:rPr>
              <a:t>El nivel de nodos específicos se llama </a:t>
            </a:r>
            <a:r>
              <a:rPr lang="es-ES" b="0" i="1" dirty="0">
                <a:solidFill>
                  <a:srgbClr val="FF0000"/>
                </a:solidFill>
                <a:effectLst/>
                <a:highlight>
                  <a:srgbClr val="FFFF00"/>
                </a:highlight>
                <a:latin typeface="Noto serif" panose="02020600060500020200" pitchFamily="18" charset="0"/>
              </a:rPr>
              <a:t>profundidad</a:t>
            </a:r>
            <a:r>
              <a:rPr lang="es-ES" b="0" i="0" dirty="0">
                <a:solidFill>
                  <a:srgbClr val="FF0000"/>
                </a:solidFill>
                <a:effectLst/>
                <a:highlight>
                  <a:srgbClr val="FFFF00"/>
                </a:highlight>
                <a:latin typeface="Noto serif" panose="02020600060500020200" pitchFamily="18" charset="0"/>
              </a:rPr>
              <a:t> .</a:t>
            </a:r>
          </a:p>
          <a:p>
            <a:endParaRPr lang="es-PE" dirty="0"/>
          </a:p>
        </p:txBody>
      </p:sp>
    </p:spTree>
    <p:extLst>
      <p:ext uri="{BB962C8B-B14F-4D97-AF65-F5344CB8AC3E}">
        <p14:creationId xmlns:p14="http://schemas.microsoft.com/office/powerpoint/2010/main" val="392712602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6287</TotalTime>
  <Words>1987</Words>
  <Application>Microsoft Office PowerPoint</Application>
  <PresentationFormat>Panorámica</PresentationFormat>
  <Paragraphs>113</Paragraphs>
  <Slides>51</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Arial</vt:lpstr>
      <vt:lpstr>Calibri</vt:lpstr>
      <vt:lpstr>Calibri Light</vt:lpstr>
      <vt:lpstr>Kristen ITC</vt:lpstr>
      <vt:lpstr>Noto serif</vt:lpstr>
      <vt:lpstr>Noto serif</vt:lpstr>
      <vt:lpstr>Tema de Office</vt:lpstr>
      <vt:lpstr>Búsquedas</vt:lpstr>
      <vt:lpstr>Necesidades</vt:lpstr>
      <vt:lpstr>Planes</vt:lpstr>
      <vt:lpstr>Búsqueda</vt:lpstr>
      <vt:lpstr>Presentación de PowerPoint</vt:lpstr>
      <vt:lpstr>Presentación de PowerPoint</vt:lpstr>
      <vt:lpstr>Gráficos: representación de problemas de búsqueda y soluciones </vt:lpstr>
      <vt:lpstr>Árboles: Las estructuras concretas utilizadas para representar soluciones de búsqueda. </vt:lpstr>
      <vt:lpstr>Presentación de PowerPoint</vt:lpstr>
      <vt:lpstr>Presentación de PowerPoint</vt:lpstr>
      <vt:lpstr>Presentación de PowerPoint</vt:lpstr>
      <vt:lpstr>Algortimos de Búsqueda Sin Información</vt:lpstr>
      <vt:lpstr>Búsqueda desinformada: buscando soluciones a ciegas </vt:lpstr>
      <vt:lpstr>Búsquedas óptimas</vt:lpstr>
      <vt:lpstr>Búsqueda en amplitud, BFS</vt:lpstr>
      <vt:lpstr>Presentación de PowerPoint</vt:lpstr>
      <vt:lpstr>Presentación de PowerPoint</vt:lpstr>
      <vt:lpstr>Presentación de PowerPoint</vt:lpstr>
      <vt:lpstr>Presentación de PowerPoint</vt:lpstr>
      <vt:lpstr>Presentación de PowerPoint</vt:lpstr>
      <vt:lpstr>Presentación de PowerPoint</vt:lpstr>
      <vt:lpstr>Búsqueda en profundidad primero: mirar en profundidad antes de mirar a lo ancho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Profundidad nodo inicial 0 a nodo final 7</vt:lpstr>
      <vt:lpstr>Profundidad de 0 a 7</vt:lpstr>
      <vt:lpstr>Presentación de PowerPoint</vt:lpstr>
      <vt:lpstr>Presentación de PowerPoint</vt:lpstr>
      <vt:lpstr>Casos de Uso de Alg. No Informados</vt:lpstr>
      <vt:lpstr>Método heurístico</vt:lpstr>
      <vt:lpstr>Heurística</vt:lpstr>
      <vt:lpstr>Presentación de PowerPoint</vt:lpstr>
      <vt:lpstr>Presentación de PowerPoint</vt:lpstr>
      <vt:lpstr>Búsqueda de Costo Uniforme</vt:lpstr>
      <vt:lpstr>Presentación de PowerPoint</vt:lpstr>
      <vt:lpstr>Presentación de PowerPoint</vt:lpstr>
      <vt:lpstr>FUNCION DE COSTO </vt:lpstr>
      <vt:lpstr>Costo Uniforme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PCISCFLO (FLORES ORIHUELA, CARLOS ALBERTO)</dc:creator>
  <cp:lastModifiedBy>PCISCFLO (FLORES ORIHUELA, CARLOS ALBERTO)</cp:lastModifiedBy>
  <cp:revision>3</cp:revision>
  <cp:lastPrinted>2022-05-18T23:46:22Z</cp:lastPrinted>
  <dcterms:created xsi:type="dcterms:W3CDTF">2022-03-02T23:07:00Z</dcterms:created>
  <dcterms:modified xsi:type="dcterms:W3CDTF">2022-05-19T03:52:06Z</dcterms:modified>
</cp:coreProperties>
</file>